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56" r:id="rId5"/>
    <p:sldId id="259" r:id="rId6"/>
    <p:sldId id="262" r:id="rId7"/>
    <p:sldId id="263" r:id="rId8"/>
    <p:sldId id="260" r:id="rId9"/>
    <p:sldId id="257" r:id="rId10"/>
    <p:sldId id="265" r:id="rId11"/>
    <p:sldId id="1170" r:id="rId12"/>
    <p:sldId id="1205" r:id="rId13"/>
    <p:sldId id="1171" r:id="rId14"/>
    <p:sldId id="1260" r:id="rId15"/>
    <p:sldId id="266" r:id="rId16"/>
    <p:sldId id="1207" r:id="rId17"/>
    <p:sldId id="1208" r:id="rId18"/>
    <p:sldId id="267" r:id="rId19"/>
    <p:sldId id="1204" r:id="rId20"/>
    <p:sldId id="1239" r:id="rId21"/>
    <p:sldId id="1230" r:id="rId22"/>
    <p:sldId id="1234" r:id="rId23"/>
    <p:sldId id="1237" r:id="rId24"/>
    <p:sldId id="1259" r:id="rId25"/>
    <p:sldId id="1264" r:id="rId26"/>
    <p:sldId id="268" r:id="rId27"/>
    <p:sldId id="302" r:id="rId28"/>
    <p:sldId id="1269" r:id="rId29"/>
    <p:sldId id="1255" r:id="rId30"/>
    <p:sldId id="1245" r:id="rId31"/>
    <p:sldId id="1246" r:id="rId32"/>
    <p:sldId id="1254" r:id="rId33"/>
    <p:sldId id="1257" r:id="rId34"/>
    <p:sldId id="1265" r:id="rId35"/>
    <p:sldId id="1263" r:id="rId36"/>
    <p:sldId id="269" r:id="rId37"/>
    <p:sldId id="1231" r:id="rId38"/>
    <p:sldId id="1271" r:id="rId39"/>
    <p:sldId id="1242" r:id="rId40"/>
    <p:sldId id="1249" r:id="rId41"/>
    <p:sldId id="356" r:id="rId42"/>
    <p:sldId id="11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2A479-7563-4288-684D-556BFFC2CA66}" name="Steph Ada" initials="SA" userId="Steph Ada" providerId="None"/>
  <p188:author id="{B9C6377C-5A57-0B24-AFFB-308BB64A09EA}" name="Steever, Corrine  M. (DESE)" initials="S(" userId="S::corrine.m.steever_mass.gov#ext#@pearsoneducationinc.onmicrosoft.com::71f34424-4d85-41b5-b498-6101db445a7c" providerId="AD"/>
  <p188:author id="{1CA07F92-94C3-C510-70E8-D7579F8985D3}" name="Jessica Spanier" initials="JS" userId="S::jessica.spanier@pearson.com::4fb14027-19fd-4f2d-80d6-178e17f31165" providerId="AD"/>
  <p188:author id="{025FD2E5-D994-2300-2B5A-28C99BE42492}" name="S. Ada (Pearson)" initials="SA" userId="S. Ada (Pear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35E"/>
    <a:srgbClr val="3647B6"/>
    <a:srgbClr val="F0BF43"/>
    <a:srgbClr val="FDF7E9"/>
    <a:srgbClr val="8397E7"/>
    <a:srgbClr val="86A9E2"/>
    <a:srgbClr val="E5E9F4"/>
    <a:srgbClr val="E1E5F1"/>
    <a:srgbClr val="000000"/>
    <a:srgbClr val="2A3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90EDF-809E-47C8-8B80-5CDE0BFA62AB}" v="2" dt="2024-02-23T18:05:23.278"/>
    <p1510:client id="{CCEB1A1C-5334-FEDE-DD11-2EF0CEE7057E}" v="1" dt="2024-02-22T19:14:07.741"/>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6" autoAdjust="0"/>
  </p:normalViewPr>
  <p:slideViewPr>
    <p:cSldViewPr snapToGrid="0">
      <p:cViewPr varScale="1">
        <p:scale>
          <a:sx n="73" d="100"/>
          <a:sy n="73" d="100"/>
        </p:scale>
        <p:origin x="2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Ada" userId="c1d72dc4-1975-4c96-acd2-a94dd9ee162e" providerId="ADAL" clId="{31790EDF-809E-47C8-8B80-5CDE0BFA62AB}"/>
    <pc:docChg chg="undo custSel delSld modSld sldOrd">
      <pc:chgData name="Stephanie Ada" userId="c1d72dc4-1975-4c96-acd2-a94dd9ee162e" providerId="ADAL" clId="{31790EDF-809E-47C8-8B80-5CDE0BFA62AB}" dt="2024-02-23T18:06:12.733" v="182" actId="1076"/>
      <pc:docMkLst>
        <pc:docMk/>
      </pc:docMkLst>
      <pc:sldChg chg="modSp mod">
        <pc:chgData name="Stephanie Ada" userId="c1d72dc4-1975-4c96-acd2-a94dd9ee162e" providerId="ADAL" clId="{31790EDF-809E-47C8-8B80-5CDE0BFA62AB}" dt="2024-02-23T18:06:12.733" v="182" actId="1076"/>
        <pc:sldMkLst>
          <pc:docMk/>
          <pc:sldMk cId="3472057045" sldId="256"/>
        </pc:sldMkLst>
        <pc:spChg chg="mod">
          <ac:chgData name="Stephanie Ada" userId="c1d72dc4-1975-4c96-acd2-a94dd9ee162e" providerId="ADAL" clId="{31790EDF-809E-47C8-8B80-5CDE0BFA62AB}" dt="2024-02-23T18:06:12.733" v="182" actId="1076"/>
          <ac:spMkLst>
            <pc:docMk/>
            <pc:sldMk cId="3472057045" sldId="256"/>
            <ac:spMk id="3" creationId="{451FB839-A537-685A-EE8C-AF8C11F1A27D}"/>
          </ac:spMkLst>
        </pc:spChg>
      </pc:sldChg>
      <pc:sldChg chg="modSp mod">
        <pc:chgData name="Stephanie Ada" userId="c1d72dc4-1975-4c96-acd2-a94dd9ee162e" providerId="ADAL" clId="{31790EDF-809E-47C8-8B80-5CDE0BFA62AB}" dt="2024-02-16T13:24:11.127" v="137" actId="20577"/>
        <pc:sldMkLst>
          <pc:docMk/>
          <pc:sldMk cId="990997572" sldId="1231"/>
        </pc:sldMkLst>
        <pc:spChg chg="mod">
          <ac:chgData name="Stephanie Ada" userId="c1d72dc4-1975-4c96-acd2-a94dd9ee162e" providerId="ADAL" clId="{31790EDF-809E-47C8-8B80-5CDE0BFA62AB}" dt="2024-02-16T13:24:11.127" v="137" actId="20577"/>
          <ac:spMkLst>
            <pc:docMk/>
            <pc:sldMk cId="990997572" sldId="1231"/>
            <ac:spMk id="3" creationId="{3E6B7175-84DE-43B0-B137-90EA117B137E}"/>
          </ac:spMkLst>
        </pc:spChg>
      </pc:sldChg>
      <pc:sldChg chg="modSp del mod ord modCm">
        <pc:chgData name="Stephanie Ada" userId="c1d72dc4-1975-4c96-acd2-a94dd9ee162e" providerId="ADAL" clId="{31790EDF-809E-47C8-8B80-5CDE0BFA62AB}" dt="2024-02-16T13:25:40.451" v="140" actId="2696"/>
        <pc:sldMkLst>
          <pc:docMk/>
          <pc:sldMk cId="2355418394" sldId="1270"/>
        </pc:sldMkLst>
        <pc:spChg chg="mod">
          <ac:chgData name="Stephanie Ada" userId="c1d72dc4-1975-4c96-acd2-a94dd9ee162e" providerId="ADAL" clId="{31790EDF-809E-47C8-8B80-5CDE0BFA62AB}" dt="2024-02-16T13:23:02.953" v="133" actId="20577"/>
          <ac:spMkLst>
            <pc:docMk/>
            <pc:sldMk cId="2355418394" sldId="1270"/>
            <ac:spMk id="3" creationId="{3E6B7175-84DE-43B0-B137-90EA117B137E}"/>
          </ac:spMkLst>
        </pc:spChg>
        <pc:extLst>
          <p:ext xmlns:p="http://schemas.openxmlformats.org/presentationml/2006/main" uri="{D6D511B9-2390-475A-947B-AFAB55BFBCF1}">
            <pc226:cmChg xmlns:pc226="http://schemas.microsoft.com/office/powerpoint/2022/06/main/command" chg="mod">
              <pc226:chgData name="Stephanie Ada" userId="c1d72dc4-1975-4c96-acd2-a94dd9ee162e" providerId="ADAL" clId="{31790EDF-809E-47C8-8B80-5CDE0BFA62AB}" dt="2024-02-16T13:23:02.953" v="133" actId="20577"/>
              <pc2:cmMkLst xmlns:pc2="http://schemas.microsoft.com/office/powerpoint/2019/9/main/command">
                <pc:docMk/>
                <pc:sldMk cId="2355418394" sldId="1270"/>
                <pc2:cmMk id="{290DA570-C561-4FD9-9116-D59C20E89F11}"/>
              </pc2:cmMkLst>
            </pc226:cmChg>
          </p:ext>
        </pc:extLst>
      </pc:sldChg>
      <pc:sldChg chg="modSp mod addCm">
        <pc:chgData name="Stephanie Ada" userId="c1d72dc4-1975-4c96-acd2-a94dd9ee162e" providerId="ADAL" clId="{31790EDF-809E-47C8-8B80-5CDE0BFA62AB}" dt="2024-02-16T13:29:15.052" v="141"/>
        <pc:sldMkLst>
          <pc:docMk/>
          <pc:sldMk cId="3823676102" sldId="1271"/>
        </pc:sldMkLst>
        <pc:spChg chg="mod">
          <ac:chgData name="Stephanie Ada" userId="c1d72dc4-1975-4c96-acd2-a94dd9ee162e" providerId="ADAL" clId="{31790EDF-809E-47C8-8B80-5CDE0BFA62AB}" dt="2024-02-06T16:11:31.446" v="1" actId="1076"/>
          <ac:spMkLst>
            <pc:docMk/>
            <pc:sldMk cId="3823676102" sldId="1271"/>
            <ac:spMk id="3" creationId="{3E6B7175-84DE-43B0-B137-90EA117B137E}"/>
          </ac:spMkLst>
        </pc:spChg>
        <pc:spChg chg="mod">
          <ac:chgData name="Stephanie Ada" userId="c1d72dc4-1975-4c96-acd2-a94dd9ee162e" providerId="ADAL" clId="{31790EDF-809E-47C8-8B80-5CDE0BFA62AB}" dt="2024-02-06T16:11:48.022" v="4" actId="404"/>
          <ac:spMkLst>
            <pc:docMk/>
            <pc:sldMk cId="3823676102" sldId="1271"/>
            <ac:spMk id="9" creationId="{E3679B38-48C7-890C-B83A-23D731B2CC7C}"/>
          </ac:spMkLst>
        </pc:spChg>
        <pc:extLst>
          <p:ext xmlns:p="http://schemas.openxmlformats.org/presentationml/2006/main" uri="{D6D511B9-2390-475A-947B-AFAB55BFBCF1}">
            <pc226:cmChg xmlns:pc226="http://schemas.microsoft.com/office/powerpoint/2022/06/main/command" chg="add">
              <pc226:chgData name="Stephanie Ada" userId="c1d72dc4-1975-4c96-acd2-a94dd9ee162e" providerId="ADAL" clId="{31790EDF-809E-47C8-8B80-5CDE0BFA62AB}" dt="2024-02-16T13:29:15.052" v="141"/>
              <pc2:cmMkLst xmlns:pc2="http://schemas.microsoft.com/office/powerpoint/2019/9/main/command">
                <pc:docMk/>
                <pc:sldMk cId="3823676102" sldId="1271"/>
                <pc2:cmMk id="{6E1F0683-F6C9-47C9-B8B4-D36EB7EE4B83}"/>
              </pc2:cmMkLst>
            </pc226:cmChg>
          </p:ext>
        </pc:extLst>
      </pc:sldChg>
    </pc:docChg>
  </pc:docChgLst>
  <pc:docChgLst>
    <pc:chgData name="Steever, Corrine  M. (DESE)" userId="S::corrine.m.steever_mass.gov#ext#@pearsoneducationinc.onmicrosoft.com::71f34424-4d85-41b5-b498-6101db445a7c" providerId="AD" clId="Web-{CCEB1A1C-5334-FEDE-DD11-2EF0CEE7057E}"/>
    <pc:docChg chg="">
      <pc:chgData name="Steever, Corrine  M. (DESE)" userId="S::corrine.m.steever_mass.gov#ext#@pearsoneducationinc.onmicrosoft.com::71f34424-4d85-41b5-b498-6101db445a7c" providerId="AD" clId="Web-{CCEB1A1C-5334-FEDE-DD11-2EF0CEE7057E}" dt="2024-02-22T19:14:07.741" v="0"/>
      <pc:docMkLst>
        <pc:docMk/>
      </pc:docMkLst>
      <pc:sldChg chg="modCm">
        <pc:chgData name="Steever, Corrine  M. (DESE)" userId="S::corrine.m.steever_mass.gov#ext#@pearsoneducationinc.onmicrosoft.com::71f34424-4d85-41b5-b498-6101db445a7c" providerId="AD" clId="Web-{CCEB1A1C-5334-FEDE-DD11-2EF0CEE7057E}" dt="2024-02-22T19:14:07.741" v="0"/>
        <pc:sldMkLst>
          <pc:docMk/>
          <pc:sldMk cId="3823676102" sldId="1271"/>
        </pc:sldMkLst>
        <pc:extLst>
          <p:ext xmlns:p="http://schemas.openxmlformats.org/presentationml/2006/main" uri="{D6D511B9-2390-475A-947B-AFAB55BFBCF1}">
            <pc226:cmChg xmlns:pc226="http://schemas.microsoft.com/office/powerpoint/2022/06/main/command" chg="">
              <pc226:chgData name="Steever, Corrine  M. (DESE)" userId="S::corrine.m.steever_mass.gov#ext#@pearsoneducationinc.onmicrosoft.com::71f34424-4d85-41b5-b498-6101db445a7c" providerId="AD" clId="Web-{CCEB1A1C-5334-FEDE-DD11-2EF0CEE7057E}" dt="2024-02-22T19:14:07.741" v="0"/>
              <pc2:cmMkLst xmlns:pc2="http://schemas.microsoft.com/office/powerpoint/2019/9/main/command">
                <pc:docMk/>
                <pc:sldMk cId="3823676102" sldId="1271"/>
                <pc2:cmMk id="{6E1F0683-F6C9-47C9-B8B4-D36EB7EE4B83}"/>
              </pc2:cmMkLst>
              <pc226:cmRplyChg chg="add">
                <pc226:chgData name="Steever, Corrine  M. (DESE)" userId="S::corrine.m.steever_mass.gov#ext#@pearsoneducationinc.onmicrosoft.com::71f34424-4d85-41b5-b498-6101db445a7c" providerId="AD" clId="Web-{CCEB1A1C-5334-FEDE-DD11-2EF0CEE7057E}" dt="2024-02-22T19:14:07.741" v="0"/>
                <pc2:cmRplyMkLst xmlns:pc2="http://schemas.microsoft.com/office/powerpoint/2019/9/main/command">
                  <pc:docMk/>
                  <pc:sldMk cId="3823676102" sldId="1271"/>
                  <pc2:cmMk id="{6E1F0683-F6C9-47C9-B8B4-D36EB7EE4B83}"/>
                  <pc2:cmRplyMk id="{1BCD2CEE-D500-4B91-AA94-C652472DE237}"/>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2/23/2024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17773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63875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88278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280177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307573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2227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52618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419974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51960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latin typeface="Arial"/>
                <a:cs typeface="Arial"/>
              </a:rPr>
              <a:t>Reminder from previous slide that the .CSV files for the SR/PNP will be current as of approximately two weeks before the opening of each window. </a:t>
            </a:r>
          </a:p>
          <a:p>
            <a:pPr marL="171450" indent="-171450">
              <a:buFont typeface="Arial" panose="020B0604020202020204" pitchFamily="34" charset="0"/>
              <a:buChar char="•"/>
            </a:pPr>
            <a:r>
              <a:rPr lang="en-US" sz="1200">
                <a:latin typeface="Arial"/>
                <a:cs typeface="Arial"/>
              </a:rPr>
              <a:t>Reminder from previous slide that accommodations are prepopulated from </a:t>
            </a:r>
            <a:r>
              <a:rPr lang="en-US">
                <a:latin typeface="Arial" panose="020B0604020202020204" pitchFamily="34" charset="0"/>
                <a:cs typeface="Arial" panose="020B0604020202020204" pitchFamily="34" charset="0"/>
              </a:rPr>
              <a:t>Grades 4 and 7 Math Spring 2023.</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204416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11664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241949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327893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2080913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229697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43283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31120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3496838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278713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3326790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4130951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7d1398f3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7d1398f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36411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76508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4982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82332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76423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4240774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2257028"/>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11795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838200" y="1426465"/>
            <a:ext cx="5181600" cy="4750400"/>
          </a:xfrm>
          <a:prstGeom prst="rect">
            <a:avLst/>
          </a:prstGeom>
          <a:noFill/>
          <a:ln>
            <a:noFill/>
          </a:ln>
        </p:spPr>
        <p:txBody>
          <a:bodyPr spcFirstLastPara="1" wrap="square" lIns="68575" tIns="34275" rIns="68575" bIns="34275" anchor="t" anchorCtr="0">
            <a:normAutofit/>
          </a:bodyPr>
          <a:lstStyle>
            <a:lvl1pPr marL="609585" lvl="0" indent="-482588" algn="l" rtl="0">
              <a:lnSpc>
                <a:spcPct val="100000"/>
              </a:lnSpc>
              <a:spcBef>
                <a:spcPts val="1067"/>
              </a:spcBef>
              <a:spcAft>
                <a:spcPts val="0"/>
              </a:spcAft>
              <a:buClr>
                <a:srgbClr val="283C79"/>
              </a:buClr>
              <a:buSzPts val="2100"/>
              <a:buChar char="•"/>
              <a:defRPr>
                <a:solidFill>
                  <a:srgbClr val="283C79"/>
                </a:solidFill>
              </a:defRPr>
            </a:lvl1pPr>
            <a:lvl2pPr marL="1219170" lvl="1" indent="-457189" algn="l" rtl="0">
              <a:lnSpc>
                <a:spcPct val="100000"/>
              </a:lnSpc>
              <a:spcBef>
                <a:spcPts val="533"/>
              </a:spcBef>
              <a:spcAft>
                <a:spcPts val="0"/>
              </a:spcAft>
              <a:buClr>
                <a:srgbClr val="283C79"/>
              </a:buClr>
              <a:buSzPts val="1800"/>
              <a:buChar char="•"/>
              <a:defRPr>
                <a:solidFill>
                  <a:srgbClr val="283C79"/>
                </a:solidFill>
              </a:defRPr>
            </a:lvl2pPr>
            <a:lvl3pPr marL="1828754" lvl="2" indent="-431789" algn="l" rtl="0">
              <a:lnSpc>
                <a:spcPct val="100000"/>
              </a:lnSpc>
              <a:spcBef>
                <a:spcPts val="533"/>
              </a:spcBef>
              <a:spcAft>
                <a:spcPts val="0"/>
              </a:spcAft>
              <a:buClr>
                <a:srgbClr val="283C79"/>
              </a:buClr>
              <a:buSzPts val="1500"/>
              <a:buChar char="•"/>
              <a:defRPr>
                <a:solidFill>
                  <a:srgbClr val="283C79"/>
                </a:solidFill>
              </a:defRPr>
            </a:lvl3pPr>
            <a:lvl4pPr marL="2438339" lvl="3" indent="-423323" algn="l" rtl="0">
              <a:lnSpc>
                <a:spcPct val="100000"/>
              </a:lnSpc>
              <a:spcBef>
                <a:spcPts val="533"/>
              </a:spcBef>
              <a:spcAft>
                <a:spcPts val="0"/>
              </a:spcAft>
              <a:buClr>
                <a:srgbClr val="283C79"/>
              </a:buClr>
              <a:buSzPts val="1400"/>
              <a:buChar char="•"/>
              <a:defRPr>
                <a:solidFill>
                  <a:srgbClr val="283C79"/>
                </a:solidFill>
              </a:defRPr>
            </a:lvl4pPr>
            <a:lvl5pPr marL="3047924" lvl="4" indent="-423323" algn="l" rtl="0">
              <a:lnSpc>
                <a:spcPct val="100000"/>
              </a:lnSpc>
              <a:spcBef>
                <a:spcPts val="533"/>
              </a:spcBef>
              <a:spcAft>
                <a:spcPts val="0"/>
              </a:spcAft>
              <a:buClr>
                <a:srgbClr val="283C79"/>
              </a:buClr>
              <a:buSzPts val="1400"/>
              <a:buChar char="•"/>
              <a:defRPr>
                <a:solidFill>
                  <a:srgbClr val="283C79"/>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0" name="Google Shape;90;p20"/>
          <p:cNvSpPr txBox="1">
            <a:spLocks noGrp="1"/>
          </p:cNvSpPr>
          <p:nvPr>
            <p:ph type="body" idx="2"/>
          </p:nvPr>
        </p:nvSpPr>
        <p:spPr>
          <a:xfrm>
            <a:off x="6172200" y="1426465"/>
            <a:ext cx="5181600" cy="4750400"/>
          </a:xfrm>
          <a:prstGeom prst="rect">
            <a:avLst/>
          </a:prstGeom>
          <a:noFill/>
          <a:ln>
            <a:noFill/>
          </a:ln>
        </p:spPr>
        <p:txBody>
          <a:bodyPr spcFirstLastPara="1" wrap="square" lIns="68575" tIns="34275" rIns="68575" bIns="34275" anchor="t" anchorCtr="0">
            <a:normAutofit/>
          </a:bodyPr>
          <a:lstStyle>
            <a:lvl1pPr marL="609585" lvl="0" indent="-482588" algn="l" rtl="0">
              <a:lnSpc>
                <a:spcPct val="100000"/>
              </a:lnSpc>
              <a:spcBef>
                <a:spcPts val="1067"/>
              </a:spcBef>
              <a:spcAft>
                <a:spcPts val="0"/>
              </a:spcAft>
              <a:buClr>
                <a:srgbClr val="283C79"/>
              </a:buClr>
              <a:buSzPts val="2100"/>
              <a:buChar char="•"/>
              <a:defRPr>
                <a:solidFill>
                  <a:srgbClr val="283C79"/>
                </a:solidFill>
              </a:defRPr>
            </a:lvl1pPr>
            <a:lvl2pPr marL="1219170" lvl="1" indent="-457189" algn="l" rtl="0">
              <a:lnSpc>
                <a:spcPct val="100000"/>
              </a:lnSpc>
              <a:spcBef>
                <a:spcPts val="533"/>
              </a:spcBef>
              <a:spcAft>
                <a:spcPts val="0"/>
              </a:spcAft>
              <a:buClr>
                <a:srgbClr val="283C79"/>
              </a:buClr>
              <a:buSzPts val="1800"/>
              <a:buChar char="•"/>
              <a:defRPr>
                <a:solidFill>
                  <a:srgbClr val="283C79"/>
                </a:solidFill>
              </a:defRPr>
            </a:lvl2pPr>
            <a:lvl3pPr marL="1828754" lvl="2" indent="-431789" algn="l" rtl="0">
              <a:lnSpc>
                <a:spcPct val="100000"/>
              </a:lnSpc>
              <a:spcBef>
                <a:spcPts val="533"/>
              </a:spcBef>
              <a:spcAft>
                <a:spcPts val="0"/>
              </a:spcAft>
              <a:buClr>
                <a:srgbClr val="283C79"/>
              </a:buClr>
              <a:buSzPts val="1500"/>
              <a:buChar char="•"/>
              <a:defRPr>
                <a:solidFill>
                  <a:srgbClr val="283C79"/>
                </a:solidFill>
              </a:defRPr>
            </a:lvl3pPr>
            <a:lvl4pPr marL="2438339" lvl="3" indent="-423323" algn="l" rtl="0">
              <a:lnSpc>
                <a:spcPct val="100000"/>
              </a:lnSpc>
              <a:spcBef>
                <a:spcPts val="533"/>
              </a:spcBef>
              <a:spcAft>
                <a:spcPts val="0"/>
              </a:spcAft>
              <a:buClr>
                <a:srgbClr val="283C79"/>
              </a:buClr>
              <a:buSzPts val="1400"/>
              <a:buChar char="•"/>
              <a:defRPr>
                <a:solidFill>
                  <a:srgbClr val="283C79"/>
                </a:solidFill>
              </a:defRPr>
            </a:lvl4pPr>
            <a:lvl5pPr marL="3047924" lvl="4" indent="-423323" algn="l" rtl="0">
              <a:lnSpc>
                <a:spcPct val="100000"/>
              </a:lnSpc>
              <a:spcBef>
                <a:spcPts val="533"/>
              </a:spcBef>
              <a:spcAft>
                <a:spcPts val="0"/>
              </a:spcAft>
              <a:buClr>
                <a:srgbClr val="283C79"/>
              </a:buClr>
              <a:buSzPts val="1400"/>
              <a:buChar char="•"/>
              <a:defRPr>
                <a:solidFill>
                  <a:srgbClr val="283C79"/>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1" name="Google Shape;91;p20"/>
          <p:cNvSpPr txBox="1">
            <a:spLocks noGrp="1"/>
          </p:cNvSpPr>
          <p:nvPr>
            <p:ph type="title"/>
          </p:nvPr>
        </p:nvSpPr>
        <p:spPr>
          <a:xfrm>
            <a:off x="838200" y="106643"/>
            <a:ext cx="10515600" cy="1042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917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18446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doe.mass.edu/mcas/training.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a-innov-sci.mypearsonsupport.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ma-innov-sci.mypearsonsupport.com/" TargetMode="External"/><Relationship Id="rId4" Type="http://schemas.openxmlformats.org/officeDocument/2006/relationships/hyperlink" Target="mailto:iada_DESE@mass.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ma-innov-sci.mypearsonsupport.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outlook.office365.com/owa/calendar/FieldServicesEngineeringOfficeHours@pearsoneducationinc.onmicrosoft.com/bookings/" TargetMode="External"/><Relationship Id="rId4" Type="http://schemas.openxmlformats.org/officeDocument/2006/relationships/hyperlink" Target="mailto:mcas@cognia.or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doe.mass.edu/mcas/accessibility/manual-appx-e.docx" TargetMode="External"/><Relationship Id="rId3" Type="http://schemas.openxmlformats.org/officeDocument/2006/relationships/hyperlink" Target="http://mcas.pearsonsupport.com/pearsonaccessnext/" TargetMode="External"/><Relationship Id="rId7" Type="http://schemas.openxmlformats.org/officeDocument/2006/relationships/hyperlink" Target="http://www.doe.mass.edu/mcas/accessibility/"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7.xml"/><Relationship Id="rId6" Type="http://schemas.openxmlformats.org/officeDocument/2006/relationships/hyperlink" Target="http://www.doe.mass.edu/mcas/training.html" TargetMode="External"/><Relationship Id="rId5" Type="http://schemas.openxmlformats.org/officeDocument/2006/relationships/hyperlink" Target="http://mcas.pearsonsupport.com/training" TargetMode="External"/><Relationship Id="rId4" Type="http://schemas.openxmlformats.org/officeDocument/2006/relationships/hyperlink" Target="https://mcas.pearsonaccessnext.com/customer/index.action"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hyperlink" Target="mailto:mcas@doe.mass.edu"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www.doe.mass.edu/mca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0.svg"/><Relationship Id="rId11" Type="http://schemas.openxmlformats.org/officeDocument/2006/relationships/hyperlink" Target="mailto:iada_DESE@mass.gov" TargetMode="External"/><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mcas/tdd/ste-assess-pilot/2023-0918spa-ambassador.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doe.mass.edu/mcas/tdd/ste-assess-pilot/default.html"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ma-innov-sci.mypearsonsupport.com/" TargetMode="External"/><Relationship Id="rId4" Type="http://schemas.openxmlformats.org/officeDocument/2006/relationships/hyperlink" Target="https://trng-mcas.pearsonaccessnex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a:bodyPr>
          <a:lstStyle/>
          <a:p>
            <a:r>
              <a:rPr lang="en-US"/>
              <a:t>MCAS STE Pilot</a:t>
            </a:r>
            <a:br>
              <a:rPr lang="en-US"/>
            </a:br>
            <a:r>
              <a:rPr lang="en-US" sz="4400"/>
              <a:t>Test Administration Training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362441"/>
            <a:ext cx="7297042" cy="1391055"/>
          </a:xfrm>
        </p:spPr>
        <p:txBody>
          <a:bodyPr>
            <a:normAutofit/>
          </a:bodyPr>
          <a:lstStyle/>
          <a:p>
            <a:r>
              <a:rPr lang="en-US" dirty="0"/>
              <a:t>The Office of Student Assessment Services</a:t>
            </a:r>
          </a:p>
          <a:p>
            <a:r>
              <a:rPr lang="en-US" dirty="0"/>
              <a:t>January 19, 2024</a:t>
            </a:r>
          </a:p>
          <a:p>
            <a:r>
              <a:rPr lang="en-US" sz="1400" i="1" dirty="0"/>
              <a:t>Last updated February 22, 2024</a:t>
            </a:r>
            <a:endParaRPr lang="en-US" i="1"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5" y="330200"/>
            <a:ext cx="11369675" cy="679450"/>
          </a:xfrm>
        </p:spPr>
        <p:txBody>
          <a:bodyPr>
            <a:normAutofit/>
          </a:bodyPr>
          <a:lstStyle/>
          <a:p>
            <a:r>
              <a:rPr lang="en-US" sz="3200" b="1">
                <a:solidFill>
                  <a:srgbClr val="2A335E"/>
                </a:solidFill>
              </a:rPr>
              <a:t>Overview</a:t>
            </a:r>
            <a:r>
              <a:rPr lang="en-US" sz="3200">
                <a:solidFill>
                  <a:srgbClr val="2A335E"/>
                </a:solidFill>
              </a:rPr>
              <a:t> – MCAS STE Pilot Accommodations</a:t>
            </a:r>
          </a:p>
        </p:txBody>
      </p:sp>
      <p:sp>
        <p:nvSpPr>
          <p:cNvPr id="5" name="Content Placeholder 2">
            <a:extLst>
              <a:ext uri="{FF2B5EF4-FFF2-40B4-BE49-F238E27FC236}">
                <a16:creationId xmlns:a16="http://schemas.microsoft.com/office/drawing/2014/main" id="{C0298E1A-08F3-2C94-7D43-E557BC072A98}"/>
              </a:ext>
            </a:extLst>
          </p:cNvPr>
          <p:cNvSpPr txBox="1">
            <a:spLocks/>
          </p:cNvSpPr>
          <p:nvPr/>
        </p:nvSpPr>
        <p:spPr>
          <a:xfrm>
            <a:off x="591489" y="1133856"/>
            <a:ext cx="9866961" cy="679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2A335E"/>
              </a:solidFill>
            </a:endParaRPr>
          </a:p>
        </p:txBody>
      </p:sp>
      <p:graphicFrame>
        <p:nvGraphicFramePr>
          <p:cNvPr id="6" name="Table 5">
            <a:extLst>
              <a:ext uri="{FF2B5EF4-FFF2-40B4-BE49-F238E27FC236}">
                <a16:creationId xmlns:a16="http://schemas.microsoft.com/office/drawing/2014/main" id="{2BEDF1CE-E5B5-30FA-56F7-EA9B76A0DF84}"/>
              </a:ext>
            </a:extLst>
          </p:cNvPr>
          <p:cNvGraphicFramePr>
            <a:graphicFrameLocks noGrp="1"/>
          </p:cNvGraphicFramePr>
          <p:nvPr>
            <p:extLst>
              <p:ext uri="{D42A27DB-BD31-4B8C-83A1-F6EECF244321}">
                <p14:modId xmlns:p14="http://schemas.microsoft.com/office/powerpoint/2010/main" val="3208359843"/>
              </p:ext>
            </p:extLst>
          </p:nvPr>
        </p:nvGraphicFramePr>
        <p:xfrm>
          <a:off x="591489" y="1133856"/>
          <a:ext cx="10411560" cy="4531986"/>
        </p:xfrm>
        <a:graphic>
          <a:graphicData uri="http://schemas.openxmlformats.org/drawingml/2006/table">
            <a:tbl>
              <a:tblPr firstRow="1" bandRow="1">
                <a:tableStyleId>{5C22544A-7EE6-4342-B048-85BDC9FD1C3A}</a:tableStyleId>
              </a:tblPr>
              <a:tblGrid>
                <a:gridCol w="5205780">
                  <a:extLst>
                    <a:ext uri="{9D8B030D-6E8A-4147-A177-3AD203B41FA5}">
                      <a16:colId xmlns:a16="http://schemas.microsoft.com/office/drawing/2014/main" val="679773413"/>
                    </a:ext>
                  </a:extLst>
                </a:gridCol>
                <a:gridCol w="5205780">
                  <a:extLst>
                    <a:ext uri="{9D8B030D-6E8A-4147-A177-3AD203B41FA5}">
                      <a16:colId xmlns:a16="http://schemas.microsoft.com/office/drawing/2014/main" val="2638760250"/>
                    </a:ext>
                  </a:extLst>
                </a:gridCol>
              </a:tblGrid>
              <a:tr h="6854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Arial" panose="020B0604020202020204" pitchFamily="34" charset="0"/>
                          <a:cs typeface="Arial" panose="020B0604020202020204" pitchFamily="34" charset="0"/>
                        </a:rPr>
                        <a:t>All accommodations are supported for Session 1 and Session 2</a:t>
                      </a:r>
                    </a:p>
                  </a:txBody>
                  <a:tcPr marL="45720" marR="45720" anchor="ctr">
                    <a:solidFill>
                      <a:srgbClr val="2A335E"/>
                    </a:solidFill>
                  </a:tcPr>
                </a:tc>
                <a:tc hMerge="1">
                  <a:txBody>
                    <a:bodyPr/>
                    <a:lstStyle/>
                    <a:p>
                      <a:pPr algn="ctr"/>
                      <a:endParaRPr lang="en-US" sz="1800"/>
                    </a:p>
                  </a:txBody>
                  <a:tcPr marL="45720" marR="45720" anchor="ctr"/>
                </a:tc>
                <a:extLst>
                  <a:ext uri="{0D108BD9-81ED-4DB2-BD59-A6C34878D82A}">
                    <a16:rowId xmlns:a16="http://schemas.microsoft.com/office/drawing/2014/main" val="3354405545"/>
                  </a:ext>
                </a:extLst>
              </a:tr>
              <a:tr h="438918">
                <a:tc>
                  <a:txBody>
                    <a:bodyPr/>
                    <a:lstStyle/>
                    <a:p>
                      <a:pPr algn="ctr"/>
                      <a:r>
                        <a:rPr lang="en-US" sz="1800" kern="1200">
                          <a:solidFill>
                            <a:srgbClr val="2A335E"/>
                          </a:solidFill>
                          <a:effectLst/>
                          <a:latin typeface="+mn-lt"/>
                          <a:ea typeface="+mn-ea"/>
                          <a:cs typeface="+mn-cs"/>
                        </a:rPr>
                        <a:t>Alternative Cursor Mouse Pointer</a:t>
                      </a:r>
                      <a:endParaRPr lang="en-US" sz="1800">
                        <a:solidFill>
                          <a:srgbClr val="2A335E"/>
                        </a:solidFill>
                      </a:endParaRPr>
                    </a:p>
                  </a:txBody>
                  <a:tcPr marL="45720" marR="45720" anchor="ctr"/>
                </a:tc>
                <a:tc>
                  <a:txBody>
                    <a:bodyPr/>
                    <a:lstStyle/>
                    <a:p>
                      <a:pPr algn="ctr"/>
                      <a:r>
                        <a:rPr lang="en-US" sz="1800">
                          <a:solidFill>
                            <a:srgbClr val="2A335E"/>
                          </a:solidFill>
                        </a:rPr>
                        <a:t>Human Scribe as a Standard Accommodation</a:t>
                      </a:r>
                    </a:p>
                  </a:txBody>
                  <a:tcPr marL="45720" marR="45720" anchor="ctr"/>
                </a:tc>
                <a:extLst>
                  <a:ext uri="{0D108BD9-81ED-4DB2-BD59-A6C34878D82A}">
                    <a16:rowId xmlns:a16="http://schemas.microsoft.com/office/drawing/2014/main" val="2450130648"/>
                  </a:ext>
                </a:extLst>
              </a:tr>
              <a:tr h="486807">
                <a:tc>
                  <a:txBody>
                    <a:bodyPr/>
                    <a:lstStyle/>
                    <a:p>
                      <a:pPr algn="ctr"/>
                      <a:r>
                        <a:rPr lang="en-US" sz="1800">
                          <a:solidFill>
                            <a:srgbClr val="2A335E"/>
                          </a:solidFill>
                        </a:rPr>
                        <a:t>Answer Masking</a:t>
                      </a:r>
                    </a:p>
                  </a:txBody>
                  <a:tcPr marL="45720" marR="45720" anchor="ctr"/>
                </a:tc>
                <a:tc>
                  <a:txBody>
                    <a:bodyPr/>
                    <a:lstStyle/>
                    <a:p>
                      <a:pPr algn="ctr"/>
                      <a:r>
                        <a:rPr lang="en-US" sz="1800">
                          <a:solidFill>
                            <a:srgbClr val="2A335E"/>
                          </a:solidFill>
                        </a:rPr>
                        <a:t>Human Signer as a Standard Accommodation</a:t>
                      </a:r>
                    </a:p>
                  </a:txBody>
                  <a:tcPr marL="45720" marR="45720" anchor="ctr"/>
                </a:tc>
                <a:extLst>
                  <a:ext uri="{0D108BD9-81ED-4DB2-BD59-A6C34878D82A}">
                    <a16:rowId xmlns:a16="http://schemas.microsoft.com/office/drawing/2014/main" val="4263199710"/>
                  </a:ext>
                </a:extLst>
              </a:tr>
              <a:tr h="486807">
                <a:tc>
                  <a:txBody>
                    <a:bodyPr/>
                    <a:lstStyle/>
                    <a:p>
                      <a:pPr algn="ctr"/>
                      <a:r>
                        <a:rPr lang="en-US" sz="1800">
                          <a:solidFill>
                            <a:srgbClr val="2A335E"/>
                          </a:solidFill>
                        </a:rPr>
                        <a:t>Assistive Technology</a:t>
                      </a:r>
                    </a:p>
                  </a:txBody>
                  <a:tcPr marL="45720" marR="45720" anchor="ctr"/>
                </a:tc>
                <a:tc>
                  <a:txBody>
                    <a:bodyPr/>
                    <a:lstStyle/>
                    <a:p>
                      <a:pPr algn="ctr"/>
                      <a:r>
                        <a:rPr lang="en-US" sz="1800">
                          <a:solidFill>
                            <a:srgbClr val="2A335E"/>
                          </a:solidFill>
                        </a:rPr>
                        <a:t>Large Print Test Edition</a:t>
                      </a:r>
                    </a:p>
                  </a:txBody>
                  <a:tcPr marL="45720" marR="45720" anchor="ctr"/>
                </a:tc>
                <a:extLst>
                  <a:ext uri="{0D108BD9-81ED-4DB2-BD59-A6C34878D82A}">
                    <a16:rowId xmlns:a16="http://schemas.microsoft.com/office/drawing/2014/main" val="862789787"/>
                  </a:ext>
                </a:extLst>
              </a:tr>
              <a:tr h="486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rgbClr val="2A335E"/>
                          </a:solidFill>
                          <a:effectLst/>
                          <a:latin typeface="+mn-lt"/>
                          <a:ea typeface="+mn-ea"/>
                          <a:cs typeface="+mn-cs"/>
                        </a:rPr>
                        <a:t>Braille Test Edition</a:t>
                      </a:r>
                    </a:p>
                  </a:txBody>
                  <a:tcPr marL="45720" marR="45720" anchor="ctr"/>
                </a:tc>
                <a:tc>
                  <a:txBody>
                    <a:bodyPr/>
                    <a:lstStyle/>
                    <a:p>
                      <a:pPr algn="ctr"/>
                      <a:r>
                        <a:rPr lang="en-US" sz="1800">
                          <a:solidFill>
                            <a:srgbClr val="2A335E"/>
                          </a:solidFill>
                        </a:rPr>
                        <a:t>Screen Reader Edition</a:t>
                      </a:r>
                    </a:p>
                  </a:txBody>
                  <a:tcPr marL="45720" marR="45720" anchor="ctr"/>
                </a:tc>
                <a:extLst>
                  <a:ext uri="{0D108BD9-81ED-4DB2-BD59-A6C34878D82A}">
                    <a16:rowId xmlns:a16="http://schemas.microsoft.com/office/drawing/2014/main" val="1376399810"/>
                  </a:ext>
                </a:extLst>
              </a:tr>
              <a:tr h="486807">
                <a:tc>
                  <a:txBody>
                    <a:bodyPr/>
                    <a:lstStyle/>
                    <a:p>
                      <a:pPr algn="ctr"/>
                      <a:r>
                        <a:rPr lang="en-US" sz="1800">
                          <a:solidFill>
                            <a:srgbClr val="2A335E"/>
                          </a:solidFill>
                        </a:rPr>
                        <a:t>Calculation Device</a:t>
                      </a:r>
                    </a:p>
                  </a:txBody>
                  <a:tcPr marL="45720" marR="45720" anchor="ctr"/>
                </a:tc>
                <a:tc>
                  <a:txBody>
                    <a:bodyPr/>
                    <a:lstStyle/>
                    <a:p>
                      <a:pPr algn="ctr"/>
                      <a:r>
                        <a:rPr lang="en-US" sz="1800">
                          <a:solidFill>
                            <a:srgbClr val="2A335E"/>
                          </a:solidFill>
                        </a:rPr>
                        <a:t>Speech-to-Text as a Standard Accommodation</a:t>
                      </a:r>
                    </a:p>
                  </a:txBody>
                  <a:tcPr marL="45720" marR="45720" anchor="ctr"/>
                </a:tc>
                <a:extLst>
                  <a:ext uri="{0D108BD9-81ED-4DB2-BD59-A6C34878D82A}">
                    <a16:rowId xmlns:a16="http://schemas.microsoft.com/office/drawing/2014/main" val="3510879907"/>
                  </a:ext>
                </a:extLst>
              </a:tr>
              <a:tr h="486807">
                <a:tc>
                  <a:txBody>
                    <a:bodyPr/>
                    <a:lstStyle/>
                    <a:p>
                      <a:pPr algn="ctr"/>
                      <a:r>
                        <a:rPr lang="en-US" sz="1800">
                          <a:solidFill>
                            <a:srgbClr val="2A335E"/>
                          </a:solidFill>
                        </a:rPr>
                        <a:t>Color Contrast</a:t>
                      </a:r>
                    </a:p>
                  </a:txBody>
                  <a:tcPr marL="45720" marR="45720" anchor="ctr"/>
                </a:tc>
                <a:tc>
                  <a:txBody>
                    <a:bodyPr/>
                    <a:lstStyle/>
                    <a:p>
                      <a:pPr algn="ctr"/>
                      <a:r>
                        <a:rPr lang="en-US" sz="1800">
                          <a:solidFill>
                            <a:srgbClr val="2A335E"/>
                          </a:solidFill>
                        </a:rPr>
                        <a:t>Text-to-Speech</a:t>
                      </a:r>
                    </a:p>
                  </a:txBody>
                  <a:tcPr marL="45720" marR="45720" anchor="ctr"/>
                </a:tc>
                <a:extLst>
                  <a:ext uri="{0D108BD9-81ED-4DB2-BD59-A6C34878D82A}">
                    <a16:rowId xmlns:a16="http://schemas.microsoft.com/office/drawing/2014/main" val="886017648"/>
                  </a:ext>
                </a:extLst>
              </a:tr>
              <a:tr h="486807">
                <a:tc>
                  <a:txBody>
                    <a:bodyPr/>
                    <a:lstStyle/>
                    <a:p>
                      <a:pPr algn="ctr"/>
                      <a:r>
                        <a:rPr lang="en-US" sz="1800">
                          <a:solidFill>
                            <a:srgbClr val="2A335E"/>
                          </a:solidFill>
                        </a:rPr>
                        <a:t>Graphic Organizer/Reference Sheet</a:t>
                      </a:r>
                    </a:p>
                  </a:txBody>
                  <a:tcPr marL="45720" marR="45720" anchor="ctr"/>
                </a:tc>
                <a:tc>
                  <a:txBody>
                    <a:bodyPr/>
                    <a:lstStyle/>
                    <a:p>
                      <a:pPr algn="ctr"/>
                      <a:r>
                        <a:rPr lang="en-US" sz="1800">
                          <a:solidFill>
                            <a:srgbClr val="2A335E"/>
                          </a:solidFill>
                        </a:rPr>
                        <a:t>Typed Responses</a:t>
                      </a:r>
                    </a:p>
                  </a:txBody>
                  <a:tcPr marL="45720" marR="45720" anchor="ctr"/>
                </a:tc>
                <a:extLst>
                  <a:ext uri="{0D108BD9-81ED-4DB2-BD59-A6C34878D82A}">
                    <a16:rowId xmlns:a16="http://schemas.microsoft.com/office/drawing/2014/main" val="4036859076"/>
                  </a:ext>
                </a:extLst>
              </a:tr>
              <a:tr h="486807">
                <a:tc>
                  <a:txBody>
                    <a:bodyPr/>
                    <a:lstStyle/>
                    <a:p>
                      <a:pPr algn="ctr"/>
                      <a:r>
                        <a:rPr lang="en-US" sz="1800">
                          <a:solidFill>
                            <a:srgbClr val="2A335E"/>
                          </a:solidFill>
                        </a:rPr>
                        <a:t>Human Read Aloud as a Standard Accommodation</a:t>
                      </a:r>
                    </a:p>
                  </a:txBody>
                  <a:tcPr marL="45720" marR="45720" anchor="ctr"/>
                </a:tc>
                <a:tc>
                  <a:txBody>
                    <a:bodyPr/>
                    <a:lstStyle/>
                    <a:p>
                      <a:pPr algn="ctr"/>
                      <a:r>
                        <a:rPr lang="en-US" sz="1800">
                          <a:solidFill>
                            <a:srgbClr val="2A335E"/>
                          </a:solidFill>
                        </a:rPr>
                        <a:t>Web Extensions</a:t>
                      </a:r>
                    </a:p>
                  </a:txBody>
                  <a:tcPr marL="45720" marR="45720" anchor="ctr"/>
                </a:tc>
                <a:extLst>
                  <a:ext uri="{0D108BD9-81ED-4DB2-BD59-A6C34878D82A}">
                    <a16:rowId xmlns:a16="http://schemas.microsoft.com/office/drawing/2014/main" val="1917552678"/>
                  </a:ext>
                </a:extLst>
              </a:tr>
            </a:tbl>
          </a:graphicData>
        </a:graphic>
      </p:graphicFrame>
    </p:spTree>
    <p:extLst>
      <p:ext uri="{BB962C8B-B14F-4D97-AF65-F5344CB8AC3E}">
        <p14:creationId xmlns:p14="http://schemas.microsoft.com/office/powerpoint/2010/main" val="113573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6" name="Picture 5">
            <a:extLst>
              <a:ext uri="{FF2B5EF4-FFF2-40B4-BE49-F238E27FC236}">
                <a16:creationId xmlns:a16="http://schemas.microsoft.com/office/drawing/2014/main" id="{334314B7-9A7A-4CA3-A616-00FC21CDC8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13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585976" y="2973597"/>
            <a:ext cx="8142224" cy="1093686"/>
          </a:xfrm>
        </p:spPr>
        <p:txBody>
          <a:bodyPr>
            <a:normAutofit/>
          </a:bodyPr>
          <a:lstStyle/>
          <a:p>
            <a:r>
              <a:rPr lang="en-US" sz="4400"/>
              <a:t>Important Dates/Timelines</a:t>
            </a:r>
          </a:p>
        </p:txBody>
      </p:sp>
      <p:sp>
        <p:nvSpPr>
          <p:cNvPr id="5" name="矩形 7">
            <a:extLst>
              <a:ext uri="{FF2B5EF4-FFF2-40B4-BE49-F238E27FC236}">
                <a16:creationId xmlns:a16="http://schemas.microsoft.com/office/drawing/2014/main" id="{185CA773-EB9B-18CD-CF1E-C6A4BE64E348}"/>
              </a:ext>
            </a:extLst>
          </p:cNvPr>
          <p:cNvSpPr/>
          <p:nvPr/>
        </p:nvSpPr>
        <p:spPr>
          <a:xfrm>
            <a:off x="274320" y="3010172"/>
            <a:ext cx="1133855" cy="940035"/>
          </a:xfrm>
          <a:prstGeom prst="rect">
            <a:avLst/>
          </a:prstGeom>
          <a:solidFill>
            <a:srgbClr val="2A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Segoe SemiBold" panose="020B0703040204020203" pitchFamily="34" charset="0"/>
                <a:cs typeface="Segoe SemiBold" panose="020B0703040204020203" pitchFamily="34" charset="0"/>
              </a:rPr>
              <a:t>02</a:t>
            </a:r>
            <a:endParaRPr lang="zh-CN" altLang="en-US" sz="4400">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71496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5" y="330200"/>
            <a:ext cx="11369675" cy="679450"/>
          </a:xfrm>
        </p:spPr>
        <p:txBody>
          <a:bodyPr>
            <a:normAutofit/>
          </a:bodyPr>
          <a:lstStyle/>
          <a:p>
            <a:r>
              <a:rPr lang="en-US" sz="2800">
                <a:solidFill>
                  <a:srgbClr val="2A335E"/>
                </a:solidFill>
              </a:rPr>
              <a:t>Important Dates: MCAS STE Pilot (Sessions 1 &amp; 2)</a:t>
            </a:r>
          </a:p>
        </p:txBody>
      </p:sp>
      <p:sp>
        <p:nvSpPr>
          <p:cNvPr id="5" name="Content Placeholder 2">
            <a:extLst>
              <a:ext uri="{FF2B5EF4-FFF2-40B4-BE49-F238E27FC236}">
                <a16:creationId xmlns:a16="http://schemas.microsoft.com/office/drawing/2014/main" id="{C0298E1A-08F3-2C94-7D43-E557BC072A98}"/>
              </a:ext>
            </a:extLst>
          </p:cNvPr>
          <p:cNvSpPr txBox="1">
            <a:spLocks/>
          </p:cNvSpPr>
          <p:nvPr/>
        </p:nvSpPr>
        <p:spPr>
          <a:xfrm>
            <a:off x="591489" y="1133856"/>
            <a:ext cx="9866961" cy="679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2A335E"/>
              </a:solidFill>
            </a:endParaRPr>
          </a:p>
        </p:txBody>
      </p:sp>
      <p:graphicFrame>
        <p:nvGraphicFramePr>
          <p:cNvPr id="6" name="Table 5">
            <a:extLst>
              <a:ext uri="{FF2B5EF4-FFF2-40B4-BE49-F238E27FC236}">
                <a16:creationId xmlns:a16="http://schemas.microsoft.com/office/drawing/2014/main" id="{2BEDF1CE-E5B5-30FA-56F7-EA9B76A0DF84}"/>
              </a:ext>
            </a:extLst>
          </p:cNvPr>
          <p:cNvGraphicFramePr>
            <a:graphicFrameLocks noGrp="1"/>
          </p:cNvGraphicFramePr>
          <p:nvPr>
            <p:extLst>
              <p:ext uri="{D42A27DB-BD31-4B8C-83A1-F6EECF244321}">
                <p14:modId xmlns:p14="http://schemas.microsoft.com/office/powerpoint/2010/main" val="246784055"/>
              </p:ext>
            </p:extLst>
          </p:nvPr>
        </p:nvGraphicFramePr>
        <p:xfrm>
          <a:off x="591489" y="1133856"/>
          <a:ext cx="10411560" cy="4159479"/>
        </p:xfrm>
        <a:graphic>
          <a:graphicData uri="http://schemas.openxmlformats.org/drawingml/2006/table">
            <a:tbl>
              <a:tblPr firstRow="1" bandRow="1">
                <a:tableStyleId>{00A15C55-8517-42AA-B614-E9B94910E393}</a:tableStyleId>
              </a:tblPr>
              <a:tblGrid>
                <a:gridCol w="5205780">
                  <a:extLst>
                    <a:ext uri="{9D8B030D-6E8A-4147-A177-3AD203B41FA5}">
                      <a16:colId xmlns:a16="http://schemas.microsoft.com/office/drawing/2014/main" val="679773413"/>
                    </a:ext>
                  </a:extLst>
                </a:gridCol>
                <a:gridCol w="5205780">
                  <a:extLst>
                    <a:ext uri="{9D8B030D-6E8A-4147-A177-3AD203B41FA5}">
                      <a16:colId xmlns:a16="http://schemas.microsoft.com/office/drawing/2014/main" val="2638760250"/>
                    </a:ext>
                  </a:extLst>
                </a:gridCol>
              </a:tblGrid>
              <a:tr h="799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a:cs typeface="Arial"/>
                        </a:rPr>
                        <a:t>Task</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a:cs typeface="Arial"/>
                        </a:rPr>
                        <a:t>Dates</a:t>
                      </a:r>
                    </a:p>
                  </a:txBody>
                  <a:tcPr marL="45720" marR="45720" anchor="ctr"/>
                </a:tc>
                <a:extLst>
                  <a:ext uri="{0D108BD9-81ED-4DB2-BD59-A6C34878D82A}">
                    <a16:rowId xmlns:a16="http://schemas.microsoft.com/office/drawing/2014/main" val="3354405545"/>
                  </a:ext>
                </a:extLst>
              </a:tr>
              <a:tr h="438918">
                <a:tc>
                  <a:txBody>
                    <a:bodyPr/>
                    <a:lstStyle/>
                    <a:p>
                      <a:pPr algn="ctr"/>
                      <a:r>
                        <a:rPr lang="en-US" sz="1800" kern="1200">
                          <a:solidFill>
                            <a:srgbClr val="2A335E"/>
                          </a:solidFill>
                          <a:effectLst/>
                        </a:rPr>
                        <a:t>Pre-Administration SR/PNP (Paper)</a:t>
                      </a:r>
                      <a:endParaRPr lang="en-US" sz="1800">
                        <a:solidFill>
                          <a:srgbClr val="2A335E"/>
                        </a:solidFill>
                      </a:endParaRPr>
                    </a:p>
                  </a:txBody>
                  <a:tcPr marL="45720" marR="45720" anchor="ctr"/>
                </a:tc>
                <a:tc>
                  <a:txBody>
                    <a:bodyPr/>
                    <a:lstStyle/>
                    <a:p>
                      <a:pPr algn="ctr"/>
                      <a:r>
                        <a:rPr lang="en-US" sz="1800">
                          <a:solidFill>
                            <a:srgbClr val="2A335E"/>
                          </a:solidFill>
                        </a:rPr>
                        <a:t>1/22/24 – 2/2/24</a:t>
                      </a:r>
                    </a:p>
                  </a:txBody>
                  <a:tcPr marL="45720" marR="45720" anchor="ctr"/>
                </a:tc>
                <a:extLst>
                  <a:ext uri="{0D108BD9-81ED-4DB2-BD59-A6C34878D82A}">
                    <a16:rowId xmlns:a16="http://schemas.microsoft.com/office/drawing/2014/main" val="2450130648"/>
                  </a:ext>
                </a:extLst>
              </a:tr>
              <a:tr h="486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rgbClr val="2A335E"/>
                          </a:solidFill>
                          <a:effectLst/>
                        </a:rPr>
                        <a:t>Pre-Administration SR/PNP (CBT)</a:t>
                      </a:r>
                      <a:endParaRPr lang="en-US" sz="1800">
                        <a:solidFill>
                          <a:srgbClr val="2A335E"/>
                        </a:solidFill>
                      </a:endParaRPr>
                    </a:p>
                  </a:txBody>
                  <a:tcPr marL="45720" marR="45720" anchor="ctr"/>
                </a:tc>
                <a:tc>
                  <a:txBody>
                    <a:bodyPr/>
                    <a:lstStyle/>
                    <a:p>
                      <a:pPr algn="ctr"/>
                      <a:r>
                        <a:rPr lang="en-US" sz="1800">
                          <a:solidFill>
                            <a:srgbClr val="2A335E"/>
                          </a:solidFill>
                        </a:rPr>
                        <a:t>1/22/24 – 4/22/24</a:t>
                      </a:r>
                    </a:p>
                  </a:txBody>
                  <a:tcPr marL="45720" marR="45720" anchor="ctr"/>
                </a:tc>
                <a:extLst>
                  <a:ext uri="{0D108BD9-81ED-4DB2-BD59-A6C34878D82A}">
                    <a16:rowId xmlns:a16="http://schemas.microsoft.com/office/drawing/2014/main" val="2037049991"/>
                  </a:ext>
                </a:extLst>
              </a:tr>
              <a:tr h="486807">
                <a:tc>
                  <a:txBody>
                    <a:bodyPr/>
                    <a:lstStyle/>
                    <a:p>
                      <a:pPr algn="ctr"/>
                      <a:r>
                        <a:rPr lang="en-US" sz="1800">
                          <a:solidFill>
                            <a:srgbClr val="2A335E"/>
                          </a:solidFill>
                        </a:rPr>
                        <a:t>Create PAN Sessions</a:t>
                      </a:r>
                    </a:p>
                  </a:txBody>
                  <a:tcPr marL="45720" marR="45720" anchor="ctr"/>
                </a:tc>
                <a:tc>
                  <a:txBody>
                    <a:bodyPr/>
                    <a:lstStyle/>
                    <a:p>
                      <a:pPr algn="ctr"/>
                      <a:r>
                        <a:rPr lang="en-US" sz="1800">
                          <a:solidFill>
                            <a:srgbClr val="2A335E"/>
                          </a:solidFill>
                        </a:rPr>
                        <a:t>4/9/24 -5/24/24</a:t>
                      </a:r>
                    </a:p>
                  </a:txBody>
                  <a:tcPr marL="45720" marR="45720" anchor="ctr"/>
                </a:tc>
                <a:extLst>
                  <a:ext uri="{0D108BD9-81ED-4DB2-BD59-A6C34878D82A}">
                    <a16:rowId xmlns:a16="http://schemas.microsoft.com/office/drawing/2014/main" val="4263199710"/>
                  </a:ext>
                </a:extLst>
              </a:tr>
              <a:tr h="486807">
                <a:tc>
                  <a:txBody>
                    <a:bodyPr/>
                    <a:lstStyle/>
                    <a:p>
                      <a:pPr algn="ctr"/>
                      <a:r>
                        <a:rPr lang="en-US" sz="1800">
                          <a:solidFill>
                            <a:srgbClr val="2A335E"/>
                          </a:solidFill>
                        </a:rPr>
                        <a:t>Precaching Content</a:t>
                      </a:r>
                    </a:p>
                  </a:txBody>
                  <a:tcPr marL="45720" marR="45720" anchor="ctr"/>
                </a:tc>
                <a:tc>
                  <a:txBody>
                    <a:bodyPr/>
                    <a:lstStyle/>
                    <a:p>
                      <a:pPr algn="ctr"/>
                      <a:r>
                        <a:rPr lang="en-US" sz="1800">
                          <a:solidFill>
                            <a:srgbClr val="2A335E"/>
                          </a:solidFill>
                        </a:rPr>
                        <a:t>4/16/24 - 5/24/24</a:t>
                      </a:r>
                    </a:p>
                  </a:txBody>
                  <a:tcPr marL="45720" marR="45720" anchor="ctr"/>
                </a:tc>
                <a:extLst>
                  <a:ext uri="{0D108BD9-81ED-4DB2-BD59-A6C34878D82A}">
                    <a16:rowId xmlns:a16="http://schemas.microsoft.com/office/drawing/2014/main" val="862789787"/>
                  </a:ext>
                </a:extLst>
              </a:tr>
              <a:tr h="486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rgbClr val="2A335E"/>
                          </a:solidFill>
                          <a:effectLst/>
                        </a:rPr>
                        <a:t>Prepare PAN Sessions</a:t>
                      </a:r>
                      <a:endParaRPr lang="en-US" sz="1800" kern="1200">
                        <a:solidFill>
                          <a:srgbClr val="2A335E"/>
                        </a:solidFill>
                        <a:effectLst/>
                        <a:latin typeface="+mn-lt"/>
                        <a:ea typeface="+mn-ea"/>
                        <a:cs typeface="+mn-cs"/>
                      </a:endParaRPr>
                    </a:p>
                  </a:txBody>
                  <a:tcPr marL="45720" marR="45720" anchor="ctr"/>
                </a:tc>
                <a:tc>
                  <a:txBody>
                    <a:bodyPr/>
                    <a:lstStyle/>
                    <a:p>
                      <a:pPr algn="ctr"/>
                      <a:r>
                        <a:rPr lang="en-US" sz="1800">
                          <a:solidFill>
                            <a:srgbClr val="2A335E"/>
                          </a:solidFill>
                        </a:rPr>
                        <a:t>4/19/24 - 5/24/24</a:t>
                      </a:r>
                    </a:p>
                  </a:txBody>
                  <a:tcPr marL="45720" marR="45720" anchor="ctr"/>
                </a:tc>
                <a:extLst>
                  <a:ext uri="{0D108BD9-81ED-4DB2-BD59-A6C34878D82A}">
                    <a16:rowId xmlns:a16="http://schemas.microsoft.com/office/drawing/2014/main" val="1376399810"/>
                  </a:ext>
                </a:extLst>
              </a:tr>
              <a:tr h="486807">
                <a:tc>
                  <a:txBody>
                    <a:bodyPr/>
                    <a:lstStyle/>
                    <a:p>
                      <a:pPr algn="ctr"/>
                      <a:r>
                        <a:rPr lang="en-US" sz="1800">
                          <a:solidFill>
                            <a:srgbClr val="2A335E"/>
                          </a:solidFill>
                        </a:rPr>
                        <a:t>Start PAN Sessions</a:t>
                      </a:r>
                    </a:p>
                  </a:txBody>
                  <a:tcPr marL="45720" marR="45720" anchor="ctr"/>
                </a:tc>
                <a:tc>
                  <a:txBody>
                    <a:bodyPr/>
                    <a:lstStyle/>
                    <a:p>
                      <a:pPr algn="ctr"/>
                      <a:r>
                        <a:rPr lang="en-US" sz="1800">
                          <a:solidFill>
                            <a:srgbClr val="2A335E"/>
                          </a:solidFill>
                        </a:rPr>
                        <a:t>4/22/24 - 5/24/24</a:t>
                      </a:r>
                    </a:p>
                  </a:txBody>
                  <a:tcPr marL="45720" marR="45720" anchor="ctr"/>
                </a:tc>
                <a:extLst>
                  <a:ext uri="{0D108BD9-81ED-4DB2-BD59-A6C34878D82A}">
                    <a16:rowId xmlns:a16="http://schemas.microsoft.com/office/drawing/2014/main" val="3510879907"/>
                  </a:ext>
                </a:extLst>
              </a:tr>
              <a:tr h="486807">
                <a:tc>
                  <a:txBody>
                    <a:bodyPr/>
                    <a:lstStyle/>
                    <a:p>
                      <a:pPr algn="ctr"/>
                      <a:r>
                        <a:rPr lang="en-US" sz="1800">
                          <a:solidFill>
                            <a:srgbClr val="2A335E"/>
                          </a:solidFill>
                        </a:rPr>
                        <a:t>MCAS STE Pilot (Sessions 1 &amp; 2) Administration</a:t>
                      </a:r>
                    </a:p>
                  </a:txBody>
                  <a:tcPr marL="45720" marR="45720" anchor="ctr"/>
                </a:tc>
                <a:tc>
                  <a:txBody>
                    <a:bodyPr/>
                    <a:lstStyle/>
                    <a:p>
                      <a:pPr algn="ctr"/>
                      <a:r>
                        <a:rPr lang="en-US" sz="1800">
                          <a:solidFill>
                            <a:srgbClr val="2A335E"/>
                          </a:solidFill>
                        </a:rPr>
                        <a:t>4/23/24 - 5/24/24</a:t>
                      </a:r>
                    </a:p>
                  </a:txBody>
                  <a:tcPr marL="45720" marR="45720" anchor="ctr"/>
                </a:tc>
                <a:extLst>
                  <a:ext uri="{0D108BD9-81ED-4DB2-BD59-A6C34878D82A}">
                    <a16:rowId xmlns:a16="http://schemas.microsoft.com/office/drawing/2014/main" val="886017648"/>
                  </a:ext>
                </a:extLst>
              </a:tr>
            </a:tbl>
          </a:graphicData>
        </a:graphic>
      </p:graphicFrame>
    </p:spTree>
    <p:extLst>
      <p:ext uri="{BB962C8B-B14F-4D97-AF65-F5344CB8AC3E}">
        <p14:creationId xmlns:p14="http://schemas.microsoft.com/office/powerpoint/2010/main" val="359260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5" y="330200"/>
            <a:ext cx="11369675" cy="679450"/>
          </a:xfrm>
        </p:spPr>
        <p:txBody>
          <a:bodyPr>
            <a:normAutofit/>
          </a:bodyPr>
          <a:lstStyle/>
          <a:p>
            <a:r>
              <a:rPr lang="en-US" sz="2800">
                <a:solidFill>
                  <a:srgbClr val="2A335E"/>
                </a:solidFill>
              </a:rPr>
              <a:t>Tasks &amp; Timelines in PearsonAccess</a:t>
            </a:r>
            <a:r>
              <a:rPr lang="en-US" sz="2800" baseline="30000">
                <a:solidFill>
                  <a:srgbClr val="2A335E"/>
                </a:solidFill>
              </a:rPr>
              <a:t>next</a:t>
            </a:r>
            <a:r>
              <a:rPr lang="en-US" sz="2800">
                <a:solidFill>
                  <a:srgbClr val="2A335E"/>
                </a:solidFill>
              </a:rPr>
              <a:t> (PAN)</a:t>
            </a:r>
          </a:p>
        </p:txBody>
      </p:sp>
      <p:sp>
        <p:nvSpPr>
          <p:cNvPr id="5" name="Content Placeholder 2">
            <a:extLst>
              <a:ext uri="{FF2B5EF4-FFF2-40B4-BE49-F238E27FC236}">
                <a16:creationId xmlns:a16="http://schemas.microsoft.com/office/drawing/2014/main" id="{C0298E1A-08F3-2C94-7D43-E557BC072A98}"/>
              </a:ext>
            </a:extLst>
          </p:cNvPr>
          <p:cNvSpPr txBox="1">
            <a:spLocks/>
          </p:cNvSpPr>
          <p:nvPr/>
        </p:nvSpPr>
        <p:spPr>
          <a:xfrm>
            <a:off x="591489" y="1133856"/>
            <a:ext cx="9866961" cy="679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2A335E"/>
              </a:solidFill>
            </a:endParaRPr>
          </a:p>
        </p:txBody>
      </p:sp>
      <p:graphicFrame>
        <p:nvGraphicFramePr>
          <p:cNvPr id="6" name="Table 5">
            <a:extLst>
              <a:ext uri="{FF2B5EF4-FFF2-40B4-BE49-F238E27FC236}">
                <a16:creationId xmlns:a16="http://schemas.microsoft.com/office/drawing/2014/main" id="{2BEDF1CE-E5B5-30FA-56F7-EA9B76A0DF84}"/>
              </a:ext>
            </a:extLst>
          </p:cNvPr>
          <p:cNvGraphicFramePr>
            <a:graphicFrameLocks noGrp="1"/>
          </p:cNvGraphicFramePr>
          <p:nvPr>
            <p:extLst>
              <p:ext uri="{D42A27DB-BD31-4B8C-83A1-F6EECF244321}">
                <p14:modId xmlns:p14="http://schemas.microsoft.com/office/powerpoint/2010/main" val="1620478229"/>
              </p:ext>
            </p:extLst>
          </p:nvPr>
        </p:nvGraphicFramePr>
        <p:xfrm>
          <a:off x="591489" y="1133856"/>
          <a:ext cx="11009022" cy="4434459"/>
        </p:xfrm>
        <a:graphic>
          <a:graphicData uri="http://schemas.openxmlformats.org/drawingml/2006/table">
            <a:tbl>
              <a:tblPr firstRow="1" bandRow="1">
                <a:tableStyleId>{5C22544A-7EE6-4342-B048-85BDC9FD1C3A}</a:tableStyleId>
              </a:tblPr>
              <a:tblGrid>
                <a:gridCol w="2929839">
                  <a:extLst>
                    <a:ext uri="{9D8B030D-6E8A-4147-A177-3AD203B41FA5}">
                      <a16:colId xmlns:a16="http://schemas.microsoft.com/office/drawing/2014/main" val="679773413"/>
                    </a:ext>
                  </a:extLst>
                </a:gridCol>
                <a:gridCol w="3545199">
                  <a:extLst>
                    <a:ext uri="{9D8B030D-6E8A-4147-A177-3AD203B41FA5}">
                      <a16:colId xmlns:a16="http://schemas.microsoft.com/office/drawing/2014/main" val="2638760250"/>
                    </a:ext>
                  </a:extLst>
                </a:gridCol>
                <a:gridCol w="4533984">
                  <a:extLst>
                    <a:ext uri="{9D8B030D-6E8A-4147-A177-3AD203B41FA5}">
                      <a16:colId xmlns:a16="http://schemas.microsoft.com/office/drawing/2014/main" val="4081983348"/>
                    </a:ext>
                  </a:extLst>
                </a:gridCol>
              </a:tblGrid>
              <a:tr h="685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Task</a:t>
                      </a:r>
                    </a:p>
                  </a:txBody>
                  <a:tcPr marL="45720" marR="45720" anchor="ctr">
                    <a:solidFill>
                      <a:srgbClr val="2A335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Timeline</a:t>
                      </a:r>
                    </a:p>
                  </a:txBody>
                  <a:tcPr marL="45720" marR="45720" anchor="ctr">
                    <a:solidFill>
                      <a:srgbClr val="2A335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Who is Responsible</a:t>
                      </a:r>
                    </a:p>
                  </a:txBody>
                  <a:tcPr marL="45720" marR="45720" anchor="ctr">
                    <a:solidFill>
                      <a:srgbClr val="2A335E"/>
                    </a:solidFill>
                  </a:tcPr>
                </a:tc>
                <a:extLst>
                  <a:ext uri="{0D108BD9-81ED-4DB2-BD59-A6C34878D82A}">
                    <a16:rowId xmlns:a16="http://schemas.microsoft.com/office/drawing/2014/main" val="3354405545"/>
                  </a:ext>
                </a:extLst>
              </a:tr>
              <a:tr h="438918">
                <a:tc>
                  <a:txBody>
                    <a:bodyPr/>
                    <a:lstStyle/>
                    <a:p>
                      <a:pPr algn="ctr"/>
                      <a:r>
                        <a:rPr lang="en-US" sz="1800" kern="1200">
                          <a:solidFill>
                            <a:srgbClr val="2A335E"/>
                          </a:solidFill>
                          <a:effectLst/>
                          <a:latin typeface="+mn-lt"/>
                          <a:ea typeface="+mn-ea"/>
                          <a:cs typeface="+mn-cs"/>
                        </a:rPr>
                        <a:t>Create PAN Sessions</a:t>
                      </a:r>
                      <a:endParaRPr lang="en-US" sz="1800">
                        <a:solidFill>
                          <a:srgbClr val="2A335E"/>
                        </a:solidFill>
                      </a:endParaRPr>
                    </a:p>
                  </a:txBody>
                  <a:tcPr marL="45720" marR="45720" anchor="ctr"/>
                </a:tc>
                <a:tc>
                  <a:txBody>
                    <a:bodyPr/>
                    <a:lstStyle/>
                    <a:p>
                      <a:pPr algn="ctr"/>
                      <a:r>
                        <a:rPr lang="en-US" sz="1800">
                          <a:solidFill>
                            <a:srgbClr val="2A335E"/>
                          </a:solidFill>
                        </a:rPr>
                        <a:t>Two weeks before testing</a:t>
                      </a:r>
                    </a:p>
                    <a:p>
                      <a:pPr algn="ctr"/>
                      <a:r>
                        <a:rPr lang="en-US" sz="1800">
                          <a:solidFill>
                            <a:srgbClr val="2A335E"/>
                          </a:solidFill>
                        </a:rPr>
                        <a:t>(recommended)</a:t>
                      </a:r>
                    </a:p>
                  </a:txBody>
                  <a:tcPr marL="45720" marR="45720" anchor="ctr"/>
                </a:tc>
                <a:tc>
                  <a:txBody>
                    <a:bodyPr/>
                    <a:lstStyle/>
                    <a:p>
                      <a:pPr algn="ctr"/>
                      <a:r>
                        <a:rPr lang="en-US" sz="1800">
                          <a:solidFill>
                            <a:srgbClr val="2A335E"/>
                          </a:solidFill>
                        </a:rPr>
                        <a:t>District Test Coordinator </a:t>
                      </a:r>
                    </a:p>
                    <a:p>
                      <a:pPr algn="ctr"/>
                      <a:r>
                        <a:rPr lang="en-US" sz="1800">
                          <a:solidFill>
                            <a:srgbClr val="2A335E"/>
                          </a:solidFill>
                        </a:rPr>
                        <a:t>OR</a:t>
                      </a:r>
                    </a:p>
                    <a:p>
                      <a:pPr algn="ctr"/>
                      <a:r>
                        <a:rPr lang="en-US" sz="1800">
                          <a:solidFill>
                            <a:srgbClr val="2A335E"/>
                          </a:solidFill>
                        </a:rPr>
                        <a:t>School Test Coordinator/Principal</a:t>
                      </a:r>
                    </a:p>
                    <a:p>
                      <a:pPr algn="ctr"/>
                      <a:r>
                        <a:rPr lang="en-US" sz="1800">
                          <a:solidFill>
                            <a:srgbClr val="2A335E"/>
                          </a:solidFill>
                        </a:rPr>
                        <a:t>OR</a:t>
                      </a:r>
                    </a:p>
                    <a:p>
                      <a:pPr algn="ctr"/>
                      <a:r>
                        <a:rPr lang="en-US" sz="1800">
                          <a:solidFill>
                            <a:srgbClr val="2A335E"/>
                          </a:solidFill>
                        </a:rPr>
                        <a:t>Technology Coordinator</a:t>
                      </a:r>
                    </a:p>
                  </a:txBody>
                  <a:tcPr marL="45720" marR="45720" anchor="ctr"/>
                </a:tc>
                <a:extLst>
                  <a:ext uri="{0D108BD9-81ED-4DB2-BD59-A6C34878D82A}">
                    <a16:rowId xmlns:a16="http://schemas.microsoft.com/office/drawing/2014/main" val="2450130648"/>
                  </a:ext>
                </a:extLst>
              </a:tr>
              <a:tr h="486807">
                <a:tc>
                  <a:txBody>
                    <a:bodyPr/>
                    <a:lstStyle/>
                    <a:p>
                      <a:pPr algn="ctr"/>
                      <a:r>
                        <a:rPr lang="en-US" sz="1800">
                          <a:solidFill>
                            <a:srgbClr val="2A335E"/>
                          </a:solidFill>
                        </a:rPr>
                        <a:t>Prepare PAN Sessions</a:t>
                      </a:r>
                    </a:p>
                  </a:txBody>
                  <a:tcPr marL="45720" marR="45720" anchor="ctr"/>
                </a:tc>
                <a:tc>
                  <a:txBody>
                    <a:bodyPr/>
                    <a:lstStyle/>
                    <a:p>
                      <a:pPr algn="ctr"/>
                      <a:r>
                        <a:rPr lang="en-US" sz="1800">
                          <a:solidFill>
                            <a:srgbClr val="2A335E"/>
                          </a:solidFill>
                        </a:rPr>
                        <a:t>Up to two days before testing</a:t>
                      </a:r>
                    </a:p>
                  </a:txBody>
                  <a:tcPr marL="45720" marR="45720" anchor="ctr"/>
                </a:tc>
                <a:tc rowSpan="4">
                  <a:txBody>
                    <a:bodyPr/>
                    <a:lstStyle/>
                    <a:p>
                      <a:pPr algn="ctr"/>
                      <a:r>
                        <a:rPr lang="en-US" sz="1800">
                          <a:solidFill>
                            <a:srgbClr val="2A335E"/>
                          </a:solidFill>
                        </a:rPr>
                        <a:t>All PAN Users have access to these functions. Schools and districts should determine who is responsible for each task.</a:t>
                      </a:r>
                    </a:p>
                    <a:p>
                      <a:pPr algn="ctr"/>
                      <a:endParaRPr lang="en-US" sz="1800">
                        <a:solidFill>
                          <a:srgbClr val="2A335E"/>
                        </a:solidFill>
                      </a:endParaRPr>
                    </a:p>
                    <a:p>
                      <a:pPr algn="ctr"/>
                      <a:r>
                        <a:rPr lang="en-US" sz="1800">
                          <a:solidFill>
                            <a:srgbClr val="2A335E"/>
                          </a:solidFill>
                        </a:rPr>
                        <a:t>DESE suggests that principals prepare PAN Sessions, print testing tickets, and start PAN Sessions and that test administrators unlock PAN Sessions.</a:t>
                      </a:r>
                    </a:p>
                  </a:txBody>
                  <a:tcPr marL="45720" marR="45720" anchor="ctr"/>
                </a:tc>
                <a:extLst>
                  <a:ext uri="{0D108BD9-81ED-4DB2-BD59-A6C34878D82A}">
                    <a16:rowId xmlns:a16="http://schemas.microsoft.com/office/drawing/2014/main" val="4263199710"/>
                  </a:ext>
                </a:extLst>
              </a:tr>
              <a:tr h="486807">
                <a:tc>
                  <a:txBody>
                    <a:bodyPr/>
                    <a:lstStyle/>
                    <a:p>
                      <a:pPr algn="ctr"/>
                      <a:r>
                        <a:rPr lang="en-US" sz="1800">
                          <a:solidFill>
                            <a:srgbClr val="2A335E"/>
                          </a:solidFill>
                        </a:rPr>
                        <a:t>Print testing tickets</a:t>
                      </a:r>
                    </a:p>
                  </a:txBody>
                  <a:tcPr marL="45720" marR="45720" anchor="ctr"/>
                </a:tc>
                <a:tc>
                  <a:txBody>
                    <a:bodyPr/>
                    <a:lstStyle/>
                    <a:p>
                      <a:pPr algn="ctr"/>
                      <a:r>
                        <a:rPr lang="en-US" sz="1800">
                          <a:solidFill>
                            <a:srgbClr val="2A335E"/>
                          </a:solidFill>
                        </a:rPr>
                        <a:t>Up to two days before testing</a:t>
                      </a:r>
                    </a:p>
                  </a:txBody>
                  <a:tcPr marL="45720" marR="45720" anchor="ctr"/>
                </a:tc>
                <a:tc vMerge="1">
                  <a:txBody>
                    <a:bodyPr/>
                    <a:lstStyle/>
                    <a:p>
                      <a:pPr algn="ctr"/>
                      <a:endParaRPr lang="en-US" sz="1800">
                        <a:solidFill>
                          <a:srgbClr val="2A335E"/>
                        </a:solidFill>
                      </a:endParaRPr>
                    </a:p>
                  </a:txBody>
                  <a:tcPr marL="45720" marR="45720" anchor="ctr"/>
                </a:tc>
                <a:extLst>
                  <a:ext uri="{0D108BD9-81ED-4DB2-BD59-A6C34878D82A}">
                    <a16:rowId xmlns:a16="http://schemas.microsoft.com/office/drawing/2014/main" val="862789787"/>
                  </a:ext>
                </a:extLst>
              </a:tr>
              <a:tr h="486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rgbClr val="2A335E"/>
                          </a:solidFill>
                          <a:effectLst/>
                          <a:latin typeface="+mn-lt"/>
                          <a:ea typeface="+mn-ea"/>
                          <a:cs typeface="+mn-cs"/>
                        </a:rPr>
                        <a:t>Start PAN Sessions</a:t>
                      </a:r>
                    </a:p>
                  </a:txBody>
                  <a:tcPr marL="45720" marR="45720" anchor="ctr"/>
                </a:tc>
                <a:tc>
                  <a:txBody>
                    <a:bodyPr/>
                    <a:lstStyle/>
                    <a:p>
                      <a:pPr algn="ctr"/>
                      <a:r>
                        <a:rPr lang="en-US" sz="1800">
                          <a:solidFill>
                            <a:srgbClr val="2A335E"/>
                          </a:solidFill>
                        </a:rPr>
                        <a:t>Up to one day before testing</a:t>
                      </a:r>
                    </a:p>
                  </a:txBody>
                  <a:tcPr marL="45720" marR="45720" anchor="ctr"/>
                </a:tc>
                <a:tc vMerge="1">
                  <a:txBody>
                    <a:bodyPr/>
                    <a:lstStyle/>
                    <a:p>
                      <a:pPr algn="ctr"/>
                      <a:endParaRPr lang="en-US" sz="1800">
                        <a:solidFill>
                          <a:srgbClr val="2A335E"/>
                        </a:solidFill>
                      </a:endParaRPr>
                    </a:p>
                  </a:txBody>
                  <a:tcPr marL="45720" marR="45720" anchor="ctr"/>
                </a:tc>
                <a:extLst>
                  <a:ext uri="{0D108BD9-81ED-4DB2-BD59-A6C34878D82A}">
                    <a16:rowId xmlns:a16="http://schemas.microsoft.com/office/drawing/2014/main" val="1376399810"/>
                  </a:ext>
                </a:extLst>
              </a:tr>
              <a:tr h="486807">
                <a:tc>
                  <a:txBody>
                    <a:bodyPr/>
                    <a:lstStyle/>
                    <a:p>
                      <a:pPr algn="ctr"/>
                      <a:r>
                        <a:rPr lang="en-US" sz="1800">
                          <a:solidFill>
                            <a:srgbClr val="2A335E"/>
                          </a:solidFill>
                        </a:rPr>
                        <a:t>Unlock PAN Sessions</a:t>
                      </a:r>
                    </a:p>
                  </a:txBody>
                  <a:tcPr marL="45720" marR="45720" anchor="ctr"/>
                </a:tc>
                <a:tc>
                  <a:txBody>
                    <a:bodyPr/>
                    <a:lstStyle/>
                    <a:p>
                      <a:pPr algn="ctr"/>
                      <a:r>
                        <a:rPr lang="en-US" sz="1800">
                          <a:solidFill>
                            <a:srgbClr val="2A335E"/>
                          </a:solidFill>
                        </a:rPr>
                        <a:t>Day of testing</a:t>
                      </a:r>
                    </a:p>
                  </a:txBody>
                  <a:tcPr marL="45720" marR="45720" anchor="ctr"/>
                </a:tc>
                <a:tc vMerge="1">
                  <a:txBody>
                    <a:bodyPr/>
                    <a:lstStyle/>
                    <a:p>
                      <a:pPr algn="ctr"/>
                      <a:endParaRPr lang="en-US" sz="1800">
                        <a:solidFill>
                          <a:srgbClr val="2A335E"/>
                        </a:solidFill>
                      </a:endParaRPr>
                    </a:p>
                  </a:txBody>
                  <a:tcPr marL="45720" marR="45720" anchor="ctr"/>
                </a:tc>
                <a:extLst>
                  <a:ext uri="{0D108BD9-81ED-4DB2-BD59-A6C34878D82A}">
                    <a16:rowId xmlns:a16="http://schemas.microsoft.com/office/drawing/2014/main" val="3510879907"/>
                  </a:ext>
                </a:extLst>
              </a:tr>
            </a:tbl>
          </a:graphicData>
        </a:graphic>
      </p:graphicFrame>
    </p:spTree>
    <p:extLst>
      <p:ext uri="{BB962C8B-B14F-4D97-AF65-F5344CB8AC3E}">
        <p14:creationId xmlns:p14="http://schemas.microsoft.com/office/powerpoint/2010/main" val="86910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585976" y="2973597"/>
            <a:ext cx="8142224" cy="1093686"/>
          </a:xfrm>
        </p:spPr>
        <p:txBody>
          <a:bodyPr>
            <a:normAutofit/>
          </a:bodyPr>
          <a:lstStyle/>
          <a:p>
            <a:r>
              <a:rPr lang="en-US" sz="4400"/>
              <a:t>PearsonAccess</a:t>
            </a:r>
            <a:r>
              <a:rPr lang="en-US" sz="4400" baseline="30000"/>
              <a:t>next</a:t>
            </a:r>
            <a:r>
              <a:rPr lang="en-US" sz="4400"/>
              <a:t> Registration</a:t>
            </a:r>
            <a:r>
              <a:rPr lang="en-US" sz="4400" baseline="30000"/>
              <a:t>  </a:t>
            </a:r>
            <a:endParaRPr lang="en-US" sz="4400"/>
          </a:p>
        </p:txBody>
      </p:sp>
      <p:sp>
        <p:nvSpPr>
          <p:cNvPr id="5" name="矩形 7">
            <a:extLst>
              <a:ext uri="{FF2B5EF4-FFF2-40B4-BE49-F238E27FC236}">
                <a16:creationId xmlns:a16="http://schemas.microsoft.com/office/drawing/2014/main" id="{185CA773-EB9B-18CD-CF1E-C6A4BE64E348}"/>
              </a:ext>
            </a:extLst>
          </p:cNvPr>
          <p:cNvSpPr/>
          <p:nvPr/>
        </p:nvSpPr>
        <p:spPr>
          <a:xfrm>
            <a:off x="274320" y="3010172"/>
            <a:ext cx="1133855" cy="940035"/>
          </a:xfrm>
          <a:prstGeom prst="rect">
            <a:avLst/>
          </a:prstGeom>
          <a:solidFill>
            <a:srgbClr val="2A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Segoe SemiBold" panose="020B0703040204020203" pitchFamily="34" charset="0"/>
                <a:cs typeface="Segoe SemiBold" panose="020B0703040204020203" pitchFamily="34" charset="0"/>
              </a:rPr>
              <a:t>03</a:t>
            </a:r>
            <a:endParaRPr lang="zh-CN" altLang="en-US" sz="4400">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3460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35626" y="42863"/>
            <a:ext cx="10990385" cy="800851"/>
          </a:xfrm>
        </p:spPr>
        <p:txBody>
          <a:bodyPr>
            <a:normAutofit/>
          </a:bodyPr>
          <a:lstStyle/>
          <a:p>
            <a:r>
              <a:rPr lang="en-US" sz="3200" b="1">
                <a:solidFill>
                  <a:srgbClr val="2A335E"/>
                </a:solidFill>
                <a:latin typeface="Arial"/>
                <a:cs typeface="Arial"/>
              </a:rPr>
              <a:t>The .CSV File for STE Pilot Test Administration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150256"/>
            <a:ext cx="10990385" cy="4992773"/>
          </a:xfrm>
        </p:spPr>
        <p:txBody>
          <a:bodyPr vert="horz" lIns="91440" tIns="45720" rIns="91440" bIns="45720" rtlCol="0" anchor="t">
            <a:normAutofit/>
          </a:bodyPr>
          <a:lstStyle/>
          <a:p>
            <a:pPr marL="457200" indent="-457200">
              <a:spcBef>
                <a:spcPts val="0"/>
              </a:spcBef>
              <a:spcAft>
                <a:spcPts val="2400"/>
              </a:spcAft>
              <a:buFont typeface="Arial" panose="020B0604020202020204" pitchFamily="34" charset="0"/>
              <a:buChar char="•"/>
            </a:pPr>
            <a:r>
              <a:rPr lang="en-US" sz="2200">
                <a:solidFill>
                  <a:srgbClr val="2A335E"/>
                </a:solidFill>
                <a:latin typeface="Arial"/>
                <a:cs typeface="Arial"/>
              </a:rPr>
              <a:t>DESE will post .CSV files to DropBox Central on the first day of the SR/PNP window of each administration.</a:t>
            </a:r>
          </a:p>
          <a:p>
            <a:pPr marL="457200" indent="-457200">
              <a:spcBef>
                <a:spcPts val="0"/>
              </a:spcBef>
              <a:spcAft>
                <a:spcPts val="2400"/>
              </a:spcAft>
              <a:buFont typeface="Arial" panose="020B0604020202020204" pitchFamily="34" charset="0"/>
              <a:buChar char="•"/>
            </a:pPr>
            <a:r>
              <a:rPr lang="en-US" sz="2200">
                <a:solidFill>
                  <a:srgbClr val="2A335E"/>
                </a:solidFill>
                <a:latin typeface="Arial"/>
                <a:cs typeface="Arial"/>
              </a:rPr>
              <a:t>Locate the .CSV file “</a:t>
            </a:r>
            <a:r>
              <a:rPr lang="en-US" sz="2200" b="1">
                <a:solidFill>
                  <a:srgbClr val="2A335E"/>
                </a:solidFill>
                <a:latin typeface="Arial"/>
                <a:cs typeface="Arial"/>
              </a:rPr>
              <a:t>Spring2024</a:t>
            </a:r>
            <a:r>
              <a:rPr lang="en-US" sz="2200">
                <a:solidFill>
                  <a:srgbClr val="2A335E"/>
                </a:solidFill>
                <a:effectLst/>
                <a:ea typeface="Calibri" panose="020F0502020204030204" pitchFamily="34" charset="0"/>
              </a:rPr>
              <a:t>_...</a:t>
            </a:r>
            <a:r>
              <a:rPr lang="en-US" sz="2200" b="1">
                <a:solidFill>
                  <a:srgbClr val="2A335E"/>
                </a:solidFill>
                <a:effectLst/>
                <a:ea typeface="Calibri" panose="020F0502020204030204" pitchFamily="34" charset="0"/>
              </a:rPr>
              <a:t>pilot_STE</a:t>
            </a:r>
            <a:r>
              <a:rPr lang="en-US" sz="2200" b="1">
                <a:solidFill>
                  <a:srgbClr val="2A335E"/>
                </a:solidFill>
              </a:rPr>
              <a:t>_</a:t>
            </a:r>
            <a:r>
              <a:rPr lang="en-US" sz="2200" b="1">
                <a:solidFill>
                  <a:srgbClr val="2A335E"/>
                </a:solidFill>
                <a:latin typeface="Arial"/>
                <a:cs typeface="Arial"/>
              </a:rPr>
              <a:t>SRPNP”</a:t>
            </a:r>
            <a:r>
              <a:rPr lang="en-US" sz="2200">
                <a:solidFill>
                  <a:srgbClr val="2A335E"/>
                </a:solidFill>
                <a:latin typeface="Arial"/>
                <a:cs typeface="Arial"/>
              </a:rPr>
              <a:t> and save it to your computer.</a:t>
            </a:r>
          </a:p>
          <a:p>
            <a:pPr marL="457200" indent="-457200">
              <a:spcBef>
                <a:spcPts val="0"/>
              </a:spcBef>
              <a:spcAft>
                <a:spcPts val="2400"/>
              </a:spcAft>
              <a:buFont typeface="Arial" panose="020B0604020202020204" pitchFamily="34" charset="0"/>
              <a:buChar char="•"/>
            </a:pPr>
            <a:r>
              <a:rPr lang="en-US" sz="2200">
                <a:solidFill>
                  <a:srgbClr val="2A335E"/>
                </a:solidFill>
                <a:latin typeface="Arial"/>
                <a:cs typeface="Arial"/>
              </a:rPr>
              <a:t>The .CSV files for the SR/PNP will be current as of approximately two weeks before the opening of each window. </a:t>
            </a:r>
          </a:p>
          <a:p>
            <a:pPr marL="457200" indent="-457200">
              <a:spcBef>
                <a:spcPts val="0"/>
              </a:spcBef>
              <a:buFont typeface="Arial" panose="020B0604020202020204" pitchFamily="34" charset="0"/>
              <a:buChar char="•"/>
            </a:pPr>
            <a:r>
              <a:rPr lang="en-US" sz="2200">
                <a:solidFill>
                  <a:srgbClr val="2A335E"/>
                </a:solidFill>
                <a:latin typeface="Arial"/>
                <a:cs typeface="Arial"/>
              </a:rPr>
              <a:t>Selected accommodations are prepopulated as follows. </a:t>
            </a:r>
            <a:endParaRPr lang="en-US" sz="2200">
              <a:solidFill>
                <a:srgbClr val="2A335E"/>
              </a:solidFill>
            </a:endParaRPr>
          </a:p>
        </p:txBody>
      </p:sp>
      <p:graphicFrame>
        <p:nvGraphicFramePr>
          <p:cNvPr id="4" name="Table 5">
            <a:extLst>
              <a:ext uri="{FF2B5EF4-FFF2-40B4-BE49-F238E27FC236}">
                <a16:creationId xmlns:a16="http://schemas.microsoft.com/office/drawing/2014/main" id="{8ADFE11A-0198-4CD9-8BB1-432C2D3701F4}"/>
              </a:ext>
            </a:extLst>
          </p:cNvPr>
          <p:cNvGraphicFramePr>
            <a:graphicFrameLocks noGrp="1"/>
          </p:cNvGraphicFramePr>
          <p:nvPr>
            <p:extLst>
              <p:ext uri="{D42A27DB-BD31-4B8C-83A1-F6EECF244321}">
                <p14:modId xmlns:p14="http://schemas.microsoft.com/office/powerpoint/2010/main" val="1187512946"/>
              </p:ext>
            </p:extLst>
          </p:nvPr>
        </p:nvGraphicFramePr>
        <p:xfrm>
          <a:off x="735625" y="4290537"/>
          <a:ext cx="10990386" cy="1852492"/>
        </p:xfrm>
        <a:graphic>
          <a:graphicData uri="http://schemas.openxmlformats.org/drawingml/2006/table">
            <a:tbl>
              <a:tblPr firstRow="1" bandRow="1">
                <a:tableStyleId>{5C22544A-7EE6-4342-B048-85BDC9FD1C3A}</a:tableStyleId>
              </a:tblPr>
              <a:tblGrid>
                <a:gridCol w="3151726">
                  <a:extLst>
                    <a:ext uri="{9D8B030D-6E8A-4147-A177-3AD203B41FA5}">
                      <a16:colId xmlns:a16="http://schemas.microsoft.com/office/drawing/2014/main" val="217649912"/>
                    </a:ext>
                  </a:extLst>
                </a:gridCol>
                <a:gridCol w="3038439">
                  <a:extLst>
                    <a:ext uri="{9D8B030D-6E8A-4147-A177-3AD203B41FA5}">
                      <a16:colId xmlns:a16="http://schemas.microsoft.com/office/drawing/2014/main" val="1366727680"/>
                    </a:ext>
                  </a:extLst>
                </a:gridCol>
                <a:gridCol w="4800221">
                  <a:extLst>
                    <a:ext uri="{9D8B030D-6E8A-4147-A177-3AD203B41FA5}">
                      <a16:colId xmlns:a16="http://schemas.microsoft.com/office/drawing/2014/main" val="1044196153"/>
                    </a:ext>
                  </a:extLst>
                </a:gridCol>
              </a:tblGrid>
              <a:tr h="389452">
                <a:tc>
                  <a:txBody>
                    <a:bodyPr/>
                    <a:lstStyle/>
                    <a:p>
                      <a:r>
                        <a:rPr lang="en-US">
                          <a:latin typeface="Arial" panose="020B0604020202020204" pitchFamily="34" charset="0"/>
                          <a:cs typeface="Arial" panose="020B0604020202020204" pitchFamily="34" charset="0"/>
                        </a:rPr>
                        <a:t>Subject</a:t>
                      </a:r>
                    </a:p>
                  </a:txBody>
                  <a:tcPr/>
                </a:tc>
                <a:tc>
                  <a:txBody>
                    <a:bodyPr/>
                    <a:lstStyle/>
                    <a:p>
                      <a:r>
                        <a:rPr lang="en-US">
                          <a:latin typeface="Arial" panose="020B0604020202020204" pitchFamily="34" charset="0"/>
                          <a:cs typeface="Arial" panose="020B0604020202020204" pitchFamily="34" charset="0"/>
                        </a:rPr>
                        <a:t>Spring 2023 Grades</a:t>
                      </a:r>
                    </a:p>
                  </a:txBody>
                  <a:tcPr/>
                </a:tc>
                <a:tc>
                  <a:txBody>
                    <a:bodyPr/>
                    <a:lstStyle/>
                    <a:p>
                      <a:r>
                        <a:rPr lang="en-US">
                          <a:latin typeface="Arial" panose="020B0604020202020204" pitchFamily="34" charset="0"/>
                          <a:cs typeface="Arial" panose="020B0604020202020204" pitchFamily="34" charset="0"/>
                        </a:rPr>
                        <a:t>Source of Accommodations Data</a:t>
                      </a:r>
                    </a:p>
                  </a:txBody>
                  <a:tcPr/>
                </a:tc>
                <a:extLst>
                  <a:ext uri="{0D108BD9-81ED-4DB2-BD59-A6C34878D82A}">
                    <a16:rowId xmlns:a16="http://schemas.microsoft.com/office/drawing/2014/main" val="2326155969"/>
                  </a:ext>
                </a:extLst>
              </a:tr>
              <a:tr h="357047">
                <a:tc>
                  <a:txBody>
                    <a:bodyPr/>
                    <a:lstStyle/>
                    <a:p>
                      <a:r>
                        <a:rPr lang="en-US">
                          <a:latin typeface="Arial" panose="020B0604020202020204" pitchFamily="34" charset="0"/>
                          <a:cs typeface="Arial" panose="020B0604020202020204" pitchFamily="34" charset="0"/>
                        </a:rPr>
                        <a:t>ELA and Math </a:t>
                      </a:r>
                    </a:p>
                  </a:txBody>
                  <a:tcPr/>
                </a:tc>
                <a:tc>
                  <a:txBody>
                    <a:bodyPr/>
                    <a:lstStyle/>
                    <a:p>
                      <a:r>
                        <a:rPr lang="en-US" sz="1800">
                          <a:latin typeface="Arial" panose="020B0604020202020204" pitchFamily="34" charset="0"/>
                          <a:cs typeface="Arial" panose="020B0604020202020204" pitchFamily="34" charset="0"/>
                        </a:rPr>
                        <a:t>Grades 4–8</a:t>
                      </a:r>
                      <a:endParaRPr lang="en-US">
                        <a:latin typeface="Arial" panose="020B0604020202020204" pitchFamily="34" charset="0"/>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rPr>
                        <a:t>Grades 3–7 Spring 2023 in those subjects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029581"/>
                  </a:ext>
                </a:extLst>
              </a:tr>
              <a:tr h="357047">
                <a:tc>
                  <a:txBody>
                    <a:bodyPr/>
                    <a:lstStyle/>
                    <a:p>
                      <a:r>
                        <a:rPr lang="en-US">
                          <a:latin typeface="Arial" panose="020B0604020202020204" pitchFamily="34" charset="0"/>
                          <a:cs typeface="Arial" panose="020B0604020202020204" pitchFamily="34" charset="0"/>
                        </a:rPr>
                        <a:t>ELA and Math </a:t>
                      </a:r>
                    </a:p>
                  </a:txBody>
                  <a:tcPr/>
                </a:tc>
                <a:tc>
                  <a:txBody>
                    <a:bodyPr/>
                    <a:lstStyle/>
                    <a:p>
                      <a:r>
                        <a:rPr lang="en-US" sz="1800">
                          <a:latin typeface="Arial" panose="020B0604020202020204" pitchFamily="34" charset="0"/>
                          <a:cs typeface="Arial" panose="020B0604020202020204" pitchFamily="34" charset="0"/>
                        </a:rPr>
                        <a:t>Grade 10</a:t>
                      </a:r>
                      <a:endParaRPr lang="en-US">
                        <a:latin typeface="Arial" panose="020B0604020202020204" pitchFamily="34" charset="0"/>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rPr>
                        <a:t>Grade 8 Spring 2022 in those subjects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4532663"/>
                  </a:ext>
                </a:extLst>
              </a:tr>
              <a:tr h="357047">
                <a:tc>
                  <a:txBody>
                    <a:bodyPr/>
                    <a:lstStyle/>
                    <a:p>
                      <a:r>
                        <a:rPr lang="en-US">
                          <a:latin typeface="Arial" panose="020B0604020202020204" pitchFamily="34" charset="0"/>
                          <a:cs typeface="Arial" panose="020B0604020202020204" pitchFamily="34" charset="0"/>
                        </a:rPr>
                        <a:t>STE for grades 5 and 8 </a:t>
                      </a:r>
                    </a:p>
                  </a:txBody>
                  <a:tcPr/>
                </a:tc>
                <a:tc>
                  <a:txBody>
                    <a:bodyPr/>
                    <a:lstStyle/>
                    <a:p>
                      <a:r>
                        <a:rPr lang="en-US" sz="1800">
                          <a:latin typeface="Arial" panose="020B0604020202020204" pitchFamily="34" charset="0"/>
                          <a:cs typeface="Arial" panose="020B0604020202020204" pitchFamily="34" charset="0"/>
                        </a:rPr>
                        <a:t>Grades 5 and 8</a:t>
                      </a:r>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Grades 4 and 7 Math Spring 2023</a:t>
                      </a:r>
                    </a:p>
                  </a:txBody>
                  <a:tcPr/>
                </a:tc>
                <a:extLst>
                  <a:ext uri="{0D108BD9-81ED-4DB2-BD59-A6C34878D82A}">
                    <a16:rowId xmlns:a16="http://schemas.microsoft.com/office/drawing/2014/main" val="2812805613"/>
                  </a:ext>
                </a:extLst>
              </a:tr>
              <a:tr h="357047">
                <a:tc>
                  <a:txBody>
                    <a:bodyPr/>
                    <a:lstStyle/>
                    <a:p>
                      <a:r>
                        <a:rPr lang="en-US">
                          <a:latin typeface="Arial" panose="020B0604020202020204" pitchFamily="34" charset="0"/>
                          <a:cs typeface="Arial" panose="020B0604020202020204" pitchFamily="34" charset="0"/>
                        </a:rPr>
                        <a:t>STE for high school</a:t>
                      </a:r>
                    </a:p>
                  </a:txBody>
                  <a:tcPr/>
                </a:tc>
                <a:tc>
                  <a:txBody>
                    <a:bodyPr/>
                    <a:lstStyle/>
                    <a:p>
                      <a:r>
                        <a:rPr lang="en-US">
                          <a:latin typeface="Arial" panose="020B0604020202020204" pitchFamily="34" charset="0"/>
                          <a:cs typeface="Arial" panose="020B0604020202020204" pitchFamily="34" charset="0"/>
                        </a:rPr>
                        <a:t>Grade 9 only </a:t>
                      </a:r>
                    </a:p>
                  </a:txBody>
                  <a:tcPr/>
                </a:tc>
                <a:tc>
                  <a:txBody>
                    <a:bodyPr/>
                    <a:lstStyle/>
                    <a:p>
                      <a:r>
                        <a:rPr lang="en-US">
                          <a:latin typeface="Arial" panose="020B0604020202020204" pitchFamily="34" charset="0"/>
                          <a:cs typeface="Arial" panose="020B0604020202020204" pitchFamily="34" charset="0"/>
                        </a:rPr>
                        <a:t>Grade 8 STE Spring 2023</a:t>
                      </a:r>
                    </a:p>
                  </a:txBody>
                  <a:tcPr/>
                </a:tc>
                <a:extLst>
                  <a:ext uri="{0D108BD9-81ED-4DB2-BD59-A6C34878D82A}">
                    <a16:rowId xmlns:a16="http://schemas.microsoft.com/office/drawing/2014/main" val="2979586687"/>
                  </a:ext>
                </a:extLst>
              </a:tr>
            </a:tbl>
          </a:graphicData>
        </a:graphic>
      </p:graphicFrame>
    </p:spTree>
    <p:extLst>
      <p:ext uri="{BB962C8B-B14F-4D97-AF65-F5344CB8AC3E}">
        <p14:creationId xmlns:p14="http://schemas.microsoft.com/office/powerpoint/2010/main" val="404318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822325" y="288925"/>
            <a:ext cx="11369675" cy="679450"/>
          </a:xfrm>
        </p:spPr>
        <p:txBody>
          <a:bodyPr>
            <a:normAutofit/>
          </a:bodyPr>
          <a:lstStyle/>
          <a:p>
            <a:r>
              <a:rPr lang="en-US" altLang="zh-CN" sz="3200" b="1">
                <a:solidFill>
                  <a:srgbClr val="2A335E"/>
                </a:solidFill>
              </a:rPr>
              <a:t>PearsonAccess</a:t>
            </a:r>
            <a:r>
              <a:rPr lang="en-US" altLang="zh-CN" sz="3200" b="1" baseline="30000">
                <a:solidFill>
                  <a:srgbClr val="2A335E"/>
                </a:solidFill>
              </a:rPr>
              <a:t>next</a:t>
            </a:r>
            <a:r>
              <a:rPr lang="en-US" sz="3200" b="1">
                <a:solidFill>
                  <a:srgbClr val="2A335E"/>
                </a:solidFill>
              </a:rPr>
              <a:t> (PAN) Tasks</a:t>
            </a:r>
          </a:p>
        </p:txBody>
      </p:sp>
      <p:sp>
        <p:nvSpPr>
          <p:cNvPr id="8" name="TextBox 7">
            <a:extLst>
              <a:ext uri="{FF2B5EF4-FFF2-40B4-BE49-F238E27FC236}">
                <a16:creationId xmlns:a16="http://schemas.microsoft.com/office/drawing/2014/main" id="{40BFCC0C-01C3-5ABC-2B68-66C524EFC9D5}"/>
              </a:ext>
            </a:extLst>
          </p:cNvPr>
          <p:cNvSpPr txBox="1"/>
          <p:nvPr/>
        </p:nvSpPr>
        <p:spPr>
          <a:xfrm>
            <a:off x="288736" y="1547060"/>
            <a:ext cx="11369675" cy="4785926"/>
          </a:xfrm>
          <a:prstGeom prst="rect">
            <a:avLst/>
          </a:prstGeom>
          <a:noFill/>
        </p:spPr>
        <p:txBody>
          <a:bodyPr wrap="square">
            <a:spAutoFit/>
          </a:bodyPr>
          <a:lstStyle/>
          <a:p>
            <a:pPr marL="742950" lvl="1" indent="-285750">
              <a:spcAft>
                <a:spcPts val="600"/>
              </a:spcAft>
              <a:buFont typeface="Wingdings" panose="05000000000000000000" pitchFamily="2" charset="2"/>
              <a:buChar char="Ø"/>
            </a:pPr>
            <a:r>
              <a:rPr lang="en-US" sz="2800" dirty="0">
                <a:solidFill>
                  <a:srgbClr val="2A335E"/>
                </a:solidFill>
                <a:latin typeface="Arial" panose="020B0604020202020204" pitchFamily="34" charset="0"/>
                <a:cs typeface="Arial" panose="020B0604020202020204" pitchFamily="34" charset="0"/>
              </a:rPr>
              <a:t>The actions needed in PAN to prepare for, and administer, the MCAS STE Pilot is the same as all other administrations.</a:t>
            </a:r>
          </a:p>
          <a:p>
            <a:pPr lvl="1">
              <a:spcAft>
                <a:spcPts val="600"/>
              </a:spcAft>
            </a:pPr>
            <a:endParaRPr lang="en-US" sz="2800" dirty="0">
              <a:solidFill>
                <a:srgbClr val="2A335E"/>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Ø"/>
            </a:pPr>
            <a:r>
              <a:rPr lang="en-US" sz="2800" dirty="0">
                <a:solidFill>
                  <a:srgbClr val="2A335E"/>
                </a:solidFill>
                <a:latin typeface="Arial" panose="020B0604020202020204" pitchFamily="34" charset="0"/>
                <a:cs typeface="Arial" panose="020B0604020202020204" pitchFamily="34" charset="0"/>
              </a:rPr>
              <a:t>For information on general PAN steps, or other PAN information, please access previous training and reference existing manuals.</a:t>
            </a:r>
            <a:br>
              <a:rPr lang="en-US" sz="2800" dirty="0">
                <a:solidFill>
                  <a:srgbClr val="2A335E"/>
                </a:solidFill>
                <a:latin typeface="Arial" panose="020B0604020202020204" pitchFamily="34" charset="0"/>
                <a:cs typeface="Arial" panose="020B0604020202020204" pitchFamily="34" charset="0"/>
              </a:rPr>
            </a:br>
            <a:r>
              <a:rPr lang="en-US" sz="2800" dirty="0">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a:t>
            </a:r>
            <a:r>
              <a:rPr lang="en-US" sz="2800" dirty="0" err="1">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mcas.pearsonsupport.com</a:t>
            </a:r>
            <a:r>
              <a:rPr lang="en-US" sz="2800" dirty="0">
                <a:solidFill>
                  <a:srgbClr val="3647B6"/>
                </a:solidFill>
                <a:latin typeface="Arial" panose="020B0604020202020204" pitchFamily="34" charset="0"/>
                <a:cs typeface="Arial" panose="020B0604020202020204" pitchFamily="34" charset="0"/>
              </a:rPr>
              <a:t>.</a:t>
            </a:r>
          </a:p>
          <a:p>
            <a:pPr marL="742950" lvl="1" indent="-285750">
              <a:spcAft>
                <a:spcPts val="600"/>
              </a:spcAft>
              <a:buFont typeface="Wingdings" panose="05000000000000000000" pitchFamily="2" charset="2"/>
              <a:buChar char="Ø"/>
            </a:pPr>
            <a:endParaRPr lang="en-US" sz="2800" dirty="0">
              <a:solidFill>
                <a:srgbClr val="3647B6"/>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Ø"/>
            </a:pPr>
            <a:r>
              <a:rPr lang="en-US" sz="2800" dirty="0">
                <a:solidFill>
                  <a:srgbClr val="2A335E"/>
                </a:solidFill>
                <a:latin typeface="Arial" panose="020B0604020202020204" pitchFamily="34" charset="0"/>
                <a:cs typeface="Arial" panose="020B0604020202020204" pitchFamily="34" charset="0"/>
              </a:rPr>
              <a:t>Upcoming training sessions can be found here: </a:t>
            </a:r>
            <a:r>
              <a:rPr lang="en-US" sz="2800" b="0" dirty="0" err="1">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www.doe.mass.edu</a:t>
            </a:r>
            <a:r>
              <a:rPr lang="en-US" sz="2800" b="0" dirty="0">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sz="2800" b="0" dirty="0" err="1">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mcas</a:t>
            </a:r>
            <a:r>
              <a:rPr lang="en-US" sz="2800" b="0" dirty="0">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sz="2800" b="0" dirty="0" err="1">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training.html</a:t>
            </a:r>
            <a:r>
              <a:rPr lang="en-US" sz="2800" b="0" dirty="0">
                <a:solidFill>
                  <a:srgbClr val="3647B6"/>
                </a:solidFill>
                <a:latin typeface="Arial" panose="020B0604020202020204" pitchFamily="34" charset="0"/>
                <a:cs typeface="Arial" panose="020B0604020202020204" pitchFamily="34" charset="0"/>
              </a:rPr>
              <a:t> </a:t>
            </a:r>
          </a:p>
          <a:p>
            <a:pPr lvl="1">
              <a:spcAft>
                <a:spcPts val="600"/>
              </a:spcAft>
            </a:pPr>
            <a:endParaRPr lang="en-US" sz="2800" dirty="0">
              <a:solidFill>
                <a:srgbClr val="3647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92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00E8D6-C2EA-2142-AE40-71FFF3952A26}"/>
              </a:ext>
            </a:extLst>
          </p:cNvPr>
          <p:cNvPicPr>
            <a:picLocks noChangeAspect="1"/>
          </p:cNvPicPr>
          <p:nvPr/>
        </p:nvPicPr>
        <p:blipFill rotWithShape="1">
          <a:blip r:embed="rId3"/>
          <a:srcRect r="2068" b="28249"/>
          <a:stretch/>
        </p:blipFill>
        <p:spPr>
          <a:xfrm>
            <a:off x="3237830" y="2240915"/>
            <a:ext cx="8661562" cy="4328160"/>
          </a:xfrm>
          <a:prstGeom prst="rect">
            <a:avLst/>
          </a:prstGeom>
        </p:spPr>
      </p:pic>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822325" y="288925"/>
            <a:ext cx="11369675" cy="679450"/>
          </a:xfrm>
        </p:spPr>
        <p:txBody>
          <a:bodyPr>
            <a:normAutofit/>
          </a:bodyPr>
          <a:lstStyle/>
          <a:p>
            <a:r>
              <a:rPr lang="en-US" altLang="zh-CN" sz="3200" b="1">
                <a:solidFill>
                  <a:srgbClr val="2A335E"/>
                </a:solidFill>
              </a:rPr>
              <a:t>PearsonAccess</a:t>
            </a:r>
            <a:r>
              <a:rPr lang="en-US" altLang="zh-CN" sz="3200" b="1" baseline="30000">
                <a:solidFill>
                  <a:srgbClr val="2A335E"/>
                </a:solidFill>
              </a:rPr>
              <a:t>next</a:t>
            </a:r>
            <a:r>
              <a:rPr lang="en-US" sz="3200" b="1">
                <a:solidFill>
                  <a:srgbClr val="2A335E"/>
                </a:solidFill>
              </a:rPr>
              <a:t> (PAN) Registration</a:t>
            </a:r>
          </a:p>
        </p:txBody>
      </p:sp>
      <p:sp>
        <p:nvSpPr>
          <p:cNvPr id="3" name="Content Placeholder 2">
            <a:extLst>
              <a:ext uri="{FF2B5EF4-FFF2-40B4-BE49-F238E27FC236}">
                <a16:creationId xmlns:a16="http://schemas.microsoft.com/office/drawing/2014/main" id="{3E6B7175-84DE-43B0-B137-90EA117B137E}"/>
              </a:ext>
            </a:extLst>
          </p:cNvPr>
          <p:cNvSpPr>
            <a:spLocks noGrp="1"/>
          </p:cNvSpPr>
          <p:nvPr>
            <p:ph idx="4294967295"/>
          </p:nvPr>
        </p:nvSpPr>
        <p:spPr>
          <a:xfrm>
            <a:off x="414528" y="1197593"/>
            <a:ext cx="11484864" cy="1149350"/>
          </a:xfrm>
        </p:spPr>
        <p:txBody>
          <a:bodyPr vert="horz" lIns="91440" tIns="45720" rIns="91440" bIns="45720" rtlCol="0" anchor="t">
            <a:normAutofit/>
          </a:bodyPr>
          <a:lstStyle/>
          <a:p>
            <a:pPr marL="0" indent="0">
              <a:buNone/>
            </a:pPr>
            <a:r>
              <a:rPr lang="en-US">
                <a:solidFill>
                  <a:srgbClr val="2A335E"/>
                </a:solidFill>
                <a:latin typeface="Arial"/>
                <a:cs typeface="Arial"/>
              </a:rPr>
              <a:t>Schools participating in the pilot need to register their Grade 5 &amp; 8 students in the </a:t>
            </a:r>
            <a:r>
              <a:rPr lang="en-US" i="1">
                <a:solidFill>
                  <a:srgbClr val="2A335E"/>
                </a:solidFill>
                <a:latin typeface="Arial"/>
                <a:cs typeface="Arial"/>
              </a:rPr>
              <a:t>Spring 2024 STE Pilot</a:t>
            </a:r>
            <a:r>
              <a:rPr lang="en-US">
                <a:solidFill>
                  <a:srgbClr val="2A335E"/>
                </a:solidFill>
                <a:latin typeface="Arial"/>
                <a:cs typeface="Arial"/>
              </a:rPr>
              <a:t> admin for their STE testing</a:t>
            </a:r>
          </a:p>
        </p:txBody>
      </p:sp>
      <p:sp>
        <p:nvSpPr>
          <p:cNvPr id="7" name="Oval 6">
            <a:extLst>
              <a:ext uri="{FF2B5EF4-FFF2-40B4-BE49-F238E27FC236}">
                <a16:creationId xmlns:a16="http://schemas.microsoft.com/office/drawing/2014/main" id="{CFC9263C-38B5-4775-88CA-39C4C58BEA4E}"/>
              </a:ext>
            </a:extLst>
          </p:cNvPr>
          <p:cNvSpPr/>
          <p:nvPr/>
        </p:nvSpPr>
        <p:spPr>
          <a:xfrm>
            <a:off x="7849425" y="3509156"/>
            <a:ext cx="1209232" cy="269922"/>
          </a:xfrm>
          <a:prstGeom prst="ellipse">
            <a:avLst/>
          </a:prstGeom>
          <a:noFill/>
          <a:ln w="38100">
            <a:solidFill>
              <a:srgbClr val="F0B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5B9026-82EE-4C4F-9EE2-1289DD114472}"/>
              </a:ext>
            </a:extLst>
          </p:cNvPr>
          <p:cNvSpPr/>
          <p:nvPr/>
        </p:nvSpPr>
        <p:spPr>
          <a:xfrm>
            <a:off x="99761" y="2983213"/>
            <a:ext cx="3713294" cy="1547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1AD5182-5B54-41AC-9642-CCAD8C0A96D2}"/>
              </a:ext>
            </a:extLst>
          </p:cNvPr>
          <p:cNvSpPr txBox="1"/>
          <p:nvPr/>
        </p:nvSpPr>
        <p:spPr>
          <a:xfrm>
            <a:off x="109728" y="3229237"/>
            <a:ext cx="3684721" cy="1077218"/>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MCAS STE Pilot  </a:t>
            </a:r>
          </a:p>
          <a:p>
            <a:pPr algn="ct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Sessions 1 &amp; 2 (along with the questionnaire) </a:t>
            </a: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are in PAN Admin:</a:t>
            </a:r>
          </a:p>
          <a:p>
            <a:pPr algn="ct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Spring 2024 STE Pilot</a:t>
            </a:r>
          </a:p>
        </p:txBody>
      </p:sp>
      <p:cxnSp>
        <p:nvCxnSpPr>
          <p:cNvPr id="10" name="Straight Arrow Connector 9">
            <a:extLst>
              <a:ext uri="{FF2B5EF4-FFF2-40B4-BE49-F238E27FC236}">
                <a16:creationId xmlns:a16="http://schemas.microsoft.com/office/drawing/2014/main" id="{9626B937-718B-42F0-9E02-7F89BA62DF4D}"/>
              </a:ext>
            </a:extLst>
          </p:cNvPr>
          <p:cNvCxnSpPr>
            <a:cxnSpLocks/>
          </p:cNvCxnSpPr>
          <p:nvPr/>
        </p:nvCxnSpPr>
        <p:spPr>
          <a:xfrm>
            <a:off x="3823023" y="3643765"/>
            <a:ext cx="4016433" cy="0"/>
          </a:xfrm>
          <a:prstGeom prst="straightConnector1">
            <a:avLst/>
          </a:prstGeom>
          <a:ln w="38100">
            <a:solidFill>
              <a:srgbClr val="F0BF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6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BFCC0C-01C3-5ABC-2B68-66C524EFC9D5}"/>
              </a:ext>
            </a:extLst>
          </p:cNvPr>
          <p:cNvSpPr txBox="1"/>
          <p:nvPr/>
        </p:nvSpPr>
        <p:spPr>
          <a:xfrm>
            <a:off x="332793" y="1797783"/>
            <a:ext cx="7751706" cy="3262432"/>
          </a:xfrm>
          <a:prstGeom prst="rect">
            <a:avLst/>
          </a:prstGeom>
          <a:noFill/>
        </p:spPr>
        <p:txBody>
          <a:bodyPr wrap="square" lIns="91440" tIns="45720" rIns="91440" bIns="45720" anchor="t">
            <a:spAutoFit/>
          </a:bodyPr>
          <a:lstStyle/>
          <a:p>
            <a:pPr marL="806450" lvl="1" indent="-342900">
              <a:spcAft>
                <a:spcPts val="600"/>
              </a:spcAft>
              <a:buClr>
                <a:srgbClr val="2A335E"/>
              </a:buClr>
              <a:buFont typeface="Wingdings" panose="05000000000000000000" pitchFamily="2" charset="2"/>
              <a:buChar char="Ø"/>
            </a:pPr>
            <a:r>
              <a:rPr lang="en-US" sz="2800">
                <a:solidFill>
                  <a:srgbClr val="2A335E"/>
                </a:solidFill>
                <a:latin typeface="Arial"/>
                <a:cs typeface="Arial"/>
              </a:rPr>
              <a:t>Schools not participating in the pilot will not be able to register students in the </a:t>
            </a:r>
            <a:r>
              <a:rPr lang="en-US" sz="2800" i="1">
                <a:solidFill>
                  <a:srgbClr val="2A335E"/>
                </a:solidFill>
                <a:latin typeface="Arial"/>
                <a:cs typeface="Arial"/>
              </a:rPr>
              <a:t>Spring 2024 STE Pilot</a:t>
            </a:r>
            <a:r>
              <a:rPr lang="en-US" sz="2800">
                <a:solidFill>
                  <a:srgbClr val="2A335E"/>
                </a:solidFill>
                <a:latin typeface="Arial"/>
                <a:cs typeface="Arial"/>
              </a:rPr>
              <a:t> admin.</a:t>
            </a:r>
          </a:p>
          <a:p>
            <a:pPr marL="1360170" lvl="2" indent="-342900">
              <a:spcAft>
                <a:spcPts val="600"/>
              </a:spcAft>
              <a:buClr>
                <a:srgbClr val="3647B6"/>
              </a:buClr>
              <a:buFont typeface="Wingdings" panose="05000000000000000000" pitchFamily="2" charset="2"/>
              <a:buChar char="Ø"/>
            </a:pPr>
            <a:endParaRPr lang="en-US" sz="2800">
              <a:solidFill>
                <a:srgbClr val="2A335E"/>
              </a:solidFill>
              <a:latin typeface="Arial" panose="020B0604020202020204" pitchFamily="34" charset="0"/>
              <a:cs typeface="Arial" panose="020B0604020202020204" pitchFamily="34" charset="0"/>
            </a:endParaRPr>
          </a:p>
          <a:p>
            <a:pPr marL="800100" lvl="1" indent="-342900">
              <a:spcAft>
                <a:spcPts val="600"/>
              </a:spcAft>
              <a:buFont typeface="Wingdings" panose="05000000000000000000" pitchFamily="2" charset="2"/>
              <a:buChar char="Ø"/>
            </a:pPr>
            <a:r>
              <a:rPr lang="en-US" sz="2800">
                <a:solidFill>
                  <a:srgbClr val="2A335E"/>
                </a:solidFill>
                <a:latin typeface="Arial"/>
                <a:cs typeface="Arial"/>
              </a:rPr>
              <a:t>Important to note: Separate PAN sessions will need to be created for Session 1, Session 2, and the Questionnaire</a:t>
            </a:r>
          </a:p>
        </p:txBody>
      </p:sp>
      <p:pic>
        <p:nvPicPr>
          <p:cNvPr id="4" name="Picture 3">
            <a:extLst>
              <a:ext uri="{FF2B5EF4-FFF2-40B4-BE49-F238E27FC236}">
                <a16:creationId xmlns:a16="http://schemas.microsoft.com/office/drawing/2014/main" id="{18F94D72-C5F7-157E-C4BC-6AB0CD7F9CA4}"/>
              </a:ext>
            </a:extLst>
          </p:cNvPr>
          <p:cNvPicPr>
            <a:picLocks noChangeAspect="1"/>
          </p:cNvPicPr>
          <p:nvPr/>
        </p:nvPicPr>
        <p:blipFill rotWithShape="1">
          <a:blip r:embed="rId3"/>
          <a:srcRect/>
          <a:stretch/>
        </p:blipFill>
        <p:spPr>
          <a:xfrm>
            <a:off x="8084499" y="2067087"/>
            <a:ext cx="3692874" cy="2723823"/>
          </a:xfrm>
          <a:prstGeom prst="rect">
            <a:avLst/>
          </a:prstGeom>
          <a:ln>
            <a:solidFill>
              <a:schemeClr val="tx1"/>
            </a:solidFill>
          </a:ln>
        </p:spPr>
      </p:pic>
      <p:sp>
        <p:nvSpPr>
          <p:cNvPr id="10" name="Title 1">
            <a:extLst>
              <a:ext uri="{FF2B5EF4-FFF2-40B4-BE49-F238E27FC236}">
                <a16:creationId xmlns:a16="http://schemas.microsoft.com/office/drawing/2014/main" id="{6BF1A6D3-4220-44E0-D978-AC5D87A61A49}"/>
              </a:ext>
            </a:extLst>
          </p:cNvPr>
          <p:cNvSpPr txBox="1">
            <a:spLocks/>
          </p:cNvSpPr>
          <p:nvPr/>
        </p:nvSpPr>
        <p:spPr>
          <a:xfrm>
            <a:off x="822325" y="288925"/>
            <a:ext cx="11369675" cy="679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zh-CN" sz="3200" b="1">
                <a:solidFill>
                  <a:srgbClr val="2A335E"/>
                </a:solidFill>
              </a:rPr>
              <a:t>PearsonAccess</a:t>
            </a:r>
            <a:r>
              <a:rPr lang="en-US" altLang="zh-CN" sz="3200" b="1" baseline="30000">
                <a:solidFill>
                  <a:srgbClr val="2A335E"/>
                </a:solidFill>
              </a:rPr>
              <a:t>next</a:t>
            </a:r>
            <a:r>
              <a:rPr lang="en-US" sz="3200" b="1">
                <a:solidFill>
                  <a:srgbClr val="2A335E"/>
                </a:solidFill>
              </a:rPr>
              <a:t> (PAN) Registration</a:t>
            </a:r>
          </a:p>
        </p:txBody>
      </p:sp>
    </p:spTree>
    <p:extLst>
      <p:ext uri="{BB962C8B-B14F-4D97-AF65-F5344CB8AC3E}">
        <p14:creationId xmlns:p14="http://schemas.microsoft.com/office/powerpoint/2010/main" val="306816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838200" y="730525"/>
            <a:ext cx="10515600" cy="1037315"/>
          </a:xfrm>
        </p:spPr>
        <p:txBody>
          <a:bodyPr>
            <a:normAutofit/>
          </a:bodyPr>
          <a:lstStyle/>
          <a:p>
            <a:r>
              <a:rPr lang="en-US" sz="4000" b="1"/>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928813"/>
            <a:ext cx="10515600" cy="1500187"/>
          </a:xfrm>
        </p:spPr>
        <p:txBody>
          <a:bodyPr vert="horz" lIns="91440" tIns="45720" rIns="91440" bIns="45720" rtlCol="0" anchor="t">
            <a:noAutofit/>
          </a:bodyPr>
          <a:lstStyle/>
          <a:p>
            <a:endParaRPr lang="en-US">
              <a:solidFill>
                <a:srgbClr val="2A335E"/>
              </a:solidFill>
            </a:endParaRPr>
          </a:p>
          <a:p>
            <a:r>
              <a:rPr lang="en-US">
                <a:solidFill>
                  <a:srgbClr val="2A335E"/>
                </a:solidFill>
              </a:rPr>
              <a:t>Corrine Steever </a:t>
            </a:r>
            <a:r>
              <a:rPr lang="en-US" sz="2400">
                <a:solidFill>
                  <a:srgbClr val="2A335E"/>
                </a:solidFill>
              </a:rPr>
              <a:t>(DESE), Innovative Assessment Project Manager</a:t>
            </a:r>
          </a:p>
          <a:p>
            <a:endParaRPr lang="en-US"/>
          </a:p>
          <a:p>
            <a:r>
              <a:rPr lang="en-US">
                <a:solidFill>
                  <a:srgbClr val="2A335E"/>
                </a:solidFill>
                <a:latin typeface="Arial"/>
                <a:cs typeface="Arial"/>
              </a:rPr>
              <a:t>Gloria Hernandez </a:t>
            </a:r>
            <a:r>
              <a:rPr lang="en-US" sz="2400">
                <a:solidFill>
                  <a:srgbClr val="2A335E"/>
                </a:solidFill>
                <a:latin typeface="Arial"/>
                <a:cs typeface="Arial"/>
              </a:rPr>
              <a:t>(Pearson), Customer Technical Service Representative</a:t>
            </a:r>
          </a:p>
        </p:txBody>
      </p:sp>
    </p:spTree>
    <p:extLst>
      <p:ext uri="{BB962C8B-B14F-4D97-AF65-F5344CB8AC3E}">
        <p14:creationId xmlns:p14="http://schemas.microsoft.com/office/powerpoint/2010/main" val="334463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BFCC0C-01C3-5ABC-2B68-66C524EFC9D5}"/>
              </a:ext>
            </a:extLst>
          </p:cNvPr>
          <p:cNvSpPr txBox="1"/>
          <p:nvPr/>
        </p:nvSpPr>
        <p:spPr>
          <a:xfrm>
            <a:off x="345488" y="1022350"/>
            <a:ext cx="11501024" cy="5062924"/>
          </a:xfrm>
          <a:prstGeom prst="rect">
            <a:avLst/>
          </a:prstGeom>
          <a:noFill/>
        </p:spPr>
        <p:txBody>
          <a:bodyPr wrap="square">
            <a:spAutoFit/>
          </a:bodyPr>
          <a:lstStyle/>
          <a:p>
            <a:pPr marL="742950" lvl="1" indent="-285750">
              <a:spcAft>
                <a:spcPts val="600"/>
              </a:spcAft>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The MCAS STE Pilot, Session 1 should be taken first.</a:t>
            </a:r>
          </a:p>
          <a:p>
            <a:pPr lvl="1">
              <a:spcAft>
                <a:spcPts val="600"/>
              </a:spcAft>
            </a:pPr>
            <a:endParaRPr lang="en-US" sz="2400">
              <a:solidFill>
                <a:srgbClr val="2A335E"/>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The MCAS STE Pilot, Session 2 should be taken on a different day from the MCAS STE Pilot, Session 1.</a:t>
            </a:r>
          </a:p>
          <a:p>
            <a:pPr lvl="1">
              <a:spcAft>
                <a:spcPts val="600"/>
              </a:spcAft>
            </a:pPr>
            <a:endParaRPr lang="en-US" sz="2400">
              <a:solidFill>
                <a:srgbClr val="2A335E"/>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A separate Principal’s Certification of Proper Test Administration (PCPA) is not needed for the MCAS STE Pilot.</a:t>
            </a:r>
          </a:p>
          <a:p>
            <a:pPr marL="1303020" lvl="2" indent="-285750">
              <a:spcAft>
                <a:spcPts val="600"/>
              </a:spcAft>
              <a:buClr>
                <a:srgbClr val="2A335E"/>
              </a:buClr>
              <a:buFont typeface="Wingdings" panose="05000000000000000000" pitchFamily="2" charset="2"/>
              <a:buChar char="v"/>
            </a:pPr>
            <a:r>
              <a:rPr lang="en-US" sz="2400">
                <a:solidFill>
                  <a:srgbClr val="2A335E"/>
                </a:solidFill>
                <a:latin typeface="Arial" panose="020B0604020202020204" pitchFamily="34" charset="0"/>
                <a:cs typeface="Arial" panose="020B0604020202020204" pitchFamily="34" charset="0"/>
              </a:rPr>
              <a:t>Only one PCPA needs to be completed after all ELA, math, and science testing has concluded for grades 3-8.</a:t>
            </a:r>
          </a:p>
          <a:p>
            <a:pPr marL="1017270" lvl="2">
              <a:spcAft>
                <a:spcPts val="600"/>
              </a:spcAft>
              <a:buClr>
                <a:srgbClr val="3647B6"/>
              </a:buClr>
            </a:pPr>
            <a:endParaRPr lang="en-US" sz="2400">
              <a:solidFill>
                <a:srgbClr val="2A335E"/>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The STE Pilot manuals will be printed/shipped and available on the </a:t>
            </a:r>
            <a:r>
              <a:rPr lang="en-US" sz="2400">
                <a:solidFill>
                  <a:srgbClr val="3647B6"/>
                </a:solidFill>
                <a:latin typeface="Arial" panose="020B0604020202020204" pitchFamily="34" charset="0"/>
                <a:cs typeface="Arial" panose="020B0604020202020204" pitchFamily="34" charset="0"/>
                <a:hlinkClick r:id="rId3"/>
              </a:rPr>
              <a:t>Massachusetts STE Pilot Resource Center</a:t>
            </a:r>
            <a:r>
              <a:rPr lang="en-US" sz="2400">
                <a:solidFill>
                  <a:srgbClr val="2A335E"/>
                </a:solidFill>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FA42CB9E-7F83-E112-7562-AF6FEA85B16B}"/>
              </a:ext>
            </a:extLst>
          </p:cNvPr>
          <p:cNvSpPr txBox="1">
            <a:spLocks/>
          </p:cNvSpPr>
          <p:nvPr/>
        </p:nvSpPr>
        <p:spPr>
          <a:xfrm>
            <a:off x="822325" y="288925"/>
            <a:ext cx="11369675" cy="679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zh-CN" sz="3200" b="1">
                <a:solidFill>
                  <a:srgbClr val="2A335E"/>
                </a:solidFill>
              </a:rPr>
              <a:t>PearsonAccess</a:t>
            </a:r>
            <a:r>
              <a:rPr lang="en-US" altLang="zh-CN" sz="3200" b="1" baseline="30000">
                <a:solidFill>
                  <a:srgbClr val="2A335E"/>
                </a:solidFill>
              </a:rPr>
              <a:t>next</a:t>
            </a:r>
            <a:r>
              <a:rPr lang="en-US" sz="3200" b="1">
                <a:solidFill>
                  <a:srgbClr val="2A335E"/>
                </a:solidFill>
              </a:rPr>
              <a:t> (PAN) Registration</a:t>
            </a:r>
          </a:p>
        </p:txBody>
      </p:sp>
    </p:spTree>
    <p:extLst>
      <p:ext uri="{BB962C8B-B14F-4D97-AF65-F5344CB8AC3E}">
        <p14:creationId xmlns:p14="http://schemas.microsoft.com/office/powerpoint/2010/main" val="43924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34700" cy="1042852"/>
          </a:xfrm>
        </p:spPr>
        <p:txBody>
          <a:bodyPr anchor="ctr">
            <a:normAutofit/>
          </a:bodyPr>
          <a:lstStyle/>
          <a:p>
            <a:r>
              <a:rPr lang="en-US">
                <a:latin typeface="Arial" panose="020B0604020202020204" pitchFamily="34" charset="0"/>
                <a:cs typeface="Arial" panose="020B0604020202020204" pitchFamily="34" charset="0"/>
              </a:rPr>
              <a:t>Poll Question 1</a:t>
            </a:r>
            <a:endParaRPr lang="en-US" sz="4000"/>
          </a:p>
        </p:txBody>
      </p:sp>
      <p:sp>
        <p:nvSpPr>
          <p:cNvPr id="4" name="Content Placeholder 3">
            <a:extLst>
              <a:ext uri="{FF2B5EF4-FFF2-40B4-BE49-F238E27FC236}">
                <a16:creationId xmlns:a16="http://schemas.microsoft.com/office/drawing/2014/main" id="{22F8BD85-E61A-5DA3-0641-12CFAC8F7381}"/>
              </a:ext>
            </a:extLst>
          </p:cNvPr>
          <p:cNvSpPr>
            <a:spLocks noGrp="1"/>
          </p:cNvSpPr>
          <p:nvPr>
            <p:ph idx="1"/>
          </p:nvPr>
        </p:nvSpPr>
        <p:spPr>
          <a:xfrm>
            <a:off x="838200" y="2086984"/>
            <a:ext cx="10515600" cy="4074962"/>
          </a:xfrm>
        </p:spPr>
        <p:txBody>
          <a:bodyPr vert="horz" lIns="91440" tIns="45720" rIns="91440" bIns="45720" rtlCol="0" anchor="t">
            <a:spAutoFit/>
          </a:bodyPr>
          <a:lstStyle/>
          <a:p>
            <a:pPr marL="0" indent="0">
              <a:buNone/>
            </a:pPr>
            <a:r>
              <a:rPr lang="en-US" sz="3200" b="1" dirty="0">
                <a:latin typeface="Arial"/>
                <a:cs typeface="Arial"/>
              </a:rPr>
              <a:t>What PAN admin do I use to </a:t>
            </a:r>
            <a:r>
              <a:rPr lang="en-US" sz="3200" b="1" u="sng" dirty="0">
                <a:latin typeface="Arial"/>
                <a:cs typeface="Arial"/>
              </a:rPr>
              <a:t>register</a:t>
            </a:r>
            <a:r>
              <a:rPr lang="en-US" sz="3200" b="1" dirty="0">
                <a:latin typeface="Arial"/>
                <a:cs typeface="Arial"/>
              </a:rPr>
              <a:t> my grade 5 and/or 8 students for the STE Pilot?</a:t>
            </a:r>
            <a:endParaRPr lang="en-US" sz="3200" b="1" dirty="0"/>
          </a:p>
          <a:p>
            <a:pPr marL="0" indent="0">
              <a:buNone/>
            </a:pPr>
            <a:endParaRPr lang="en-US" dirty="0"/>
          </a:p>
          <a:p>
            <a:pPr marL="514350" indent="-514350">
              <a:buAutoNum type="alphaUcPeriod"/>
            </a:pPr>
            <a:r>
              <a:rPr lang="en-US" dirty="0">
                <a:latin typeface="Tahoma"/>
                <a:ea typeface="Tahoma"/>
                <a:cs typeface="Tahoma"/>
              </a:rPr>
              <a:t>Spring 2024 STE Pilot</a:t>
            </a: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UcPeriod"/>
            </a:pPr>
            <a:r>
              <a:rPr lang="en-US" dirty="0">
                <a:latin typeface="Tahoma"/>
                <a:ea typeface="Tahoma"/>
                <a:cs typeface="Tahoma"/>
              </a:rPr>
              <a:t>Spring 2024 MCAS Gr. 3-8</a:t>
            </a: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UcPeriod"/>
            </a:pPr>
            <a:r>
              <a:rPr lang="en-US" dirty="0">
                <a:latin typeface="Tahoma"/>
                <a:ea typeface="Tahoma"/>
                <a:cs typeface="Tahoma"/>
              </a:rPr>
              <a:t>Both Spring 2024 MCAS Gr. 3-8 and Spring 2024 STE Pilot</a:t>
            </a: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UcPeriod"/>
            </a:pPr>
            <a:r>
              <a:rPr lang="en-US" dirty="0">
                <a:latin typeface="Tahoma" panose="020B0604030504040204" pitchFamily="34" charset="0"/>
                <a:ea typeface="Tahoma" panose="020B0604030504040204" pitchFamily="34" charset="0"/>
                <a:cs typeface="Tahoma" panose="020B0604030504040204" pitchFamily="34" charset="0"/>
              </a:rPr>
              <a:t>I don't know</a:t>
            </a:r>
          </a:p>
          <a:p>
            <a:pPr marL="0" indent="0">
              <a:buNone/>
            </a:pPr>
            <a:endParaRPr lang="en-US" dirty="0"/>
          </a:p>
        </p:txBody>
      </p:sp>
      <p:sp>
        <p:nvSpPr>
          <p:cNvPr id="3" name="Rectangle 2">
            <a:extLst>
              <a:ext uri="{FF2B5EF4-FFF2-40B4-BE49-F238E27FC236}">
                <a16:creationId xmlns:a16="http://schemas.microsoft.com/office/drawing/2014/main" id="{008F16A1-8D4B-58BC-4E76-526C6E2302AF}"/>
              </a:ext>
            </a:extLst>
          </p:cNvPr>
          <p:cNvSpPr/>
          <p:nvPr/>
        </p:nvSpPr>
        <p:spPr>
          <a:xfrm>
            <a:off x="838200" y="3566160"/>
            <a:ext cx="4726577" cy="5094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20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6" name="Picture 5">
            <a:extLst>
              <a:ext uri="{FF2B5EF4-FFF2-40B4-BE49-F238E27FC236}">
                <a16:creationId xmlns:a16="http://schemas.microsoft.com/office/drawing/2014/main" id="{334314B7-9A7A-4CA3-A616-00FC21CDC8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87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A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585976" y="2973597"/>
            <a:ext cx="8929624" cy="1093686"/>
          </a:xfrm>
        </p:spPr>
        <p:txBody>
          <a:bodyPr>
            <a:normAutofit/>
          </a:bodyPr>
          <a:lstStyle/>
          <a:p>
            <a:r>
              <a:rPr lang="en-US" sz="4400"/>
              <a:t>PearsonAccess</a:t>
            </a:r>
            <a:r>
              <a:rPr lang="en-US" sz="4400" baseline="30000"/>
              <a:t>next</a:t>
            </a:r>
            <a:r>
              <a:rPr lang="en-US" sz="4400"/>
              <a:t> Demonstration</a:t>
            </a:r>
            <a:r>
              <a:rPr lang="en-US" sz="4400" baseline="30000"/>
              <a:t> </a:t>
            </a:r>
            <a:endParaRPr lang="en-US" sz="4400"/>
          </a:p>
        </p:txBody>
      </p:sp>
      <p:sp>
        <p:nvSpPr>
          <p:cNvPr id="5" name="矩形 7">
            <a:extLst>
              <a:ext uri="{FF2B5EF4-FFF2-40B4-BE49-F238E27FC236}">
                <a16:creationId xmlns:a16="http://schemas.microsoft.com/office/drawing/2014/main" id="{185CA773-EB9B-18CD-CF1E-C6A4BE64E348}"/>
              </a:ext>
            </a:extLst>
          </p:cNvPr>
          <p:cNvSpPr/>
          <p:nvPr/>
        </p:nvSpPr>
        <p:spPr>
          <a:xfrm>
            <a:off x="274320" y="3010172"/>
            <a:ext cx="1133855" cy="940035"/>
          </a:xfrm>
          <a:prstGeom prst="rect">
            <a:avLst/>
          </a:prstGeom>
          <a:solidFill>
            <a:srgbClr val="2A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Segoe SemiBold" panose="020B0703040204020203" pitchFamily="34" charset="0"/>
                <a:cs typeface="Segoe SemiBold" panose="020B0703040204020203" pitchFamily="34" charset="0"/>
              </a:rPr>
              <a:t>04</a:t>
            </a:r>
            <a:endParaRPr lang="zh-CN" altLang="en-US" sz="4400">
              <a:latin typeface="Segoe SemiBold" panose="020B0703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80C472AD-65EF-BD9A-EEF7-FF975E0924E4}"/>
              </a:ext>
            </a:extLst>
          </p:cNvPr>
          <p:cNvSpPr txBox="1"/>
          <p:nvPr/>
        </p:nvSpPr>
        <p:spPr>
          <a:xfrm>
            <a:off x="1133544" y="4071791"/>
            <a:ext cx="9629384" cy="523220"/>
          </a:xfrm>
          <a:prstGeom prst="rect">
            <a:avLst/>
          </a:prstGeom>
          <a:noFill/>
        </p:spPr>
        <p:txBody>
          <a:bodyPr wrap="square">
            <a:spAutoFit/>
          </a:bodyPr>
          <a:lstStyle/>
          <a:p>
            <a:pPr lvl="1">
              <a:spcAft>
                <a:spcPts val="600"/>
              </a:spcAft>
            </a:pPr>
            <a:r>
              <a:rPr lang="en-US" sz="2800">
                <a:solidFill>
                  <a:srgbClr val="2A335E"/>
                </a:solidFill>
                <a:latin typeface="Arial" panose="020B0604020202020204" pitchFamily="34" charset="0"/>
                <a:cs typeface="Arial" panose="020B0604020202020204" pitchFamily="34" charset="0"/>
              </a:rPr>
              <a:t>Registering for the STE Pilot</a:t>
            </a:r>
          </a:p>
        </p:txBody>
      </p:sp>
    </p:spTree>
    <p:extLst>
      <p:ext uri="{BB962C8B-B14F-4D97-AF65-F5344CB8AC3E}">
        <p14:creationId xmlns:p14="http://schemas.microsoft.com/office/powerpoint/2010/main" val="88427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181991" y="2058677"/>
            <a:ext cx="5314424" cy="4539704"/>
          </a:xfrm>
        </p:spPr>
        <p:txBody>
          <a:bodyPr/>
          <a:lstStyle/>
          <a:p>
            <a:pPr marL="514350" lvl="0" indent="-514350">
              <a:lnSpc>
                <a:spcPct val="100000"/>
              </a:lnSpc>
              <a:spcBef>
                <a:spcPts val="0"/>
              </a:spcBef>
              <a:spcAft>
                <a:spcPts val="2400"/>
              </a:spcAft>
              <a:buFont typeface="+mj-lt"/>
              <a:buAutoNum type="arabicPeriod"/>
            </a:pPr>
            <a:r>
              <a:rPr lang="en-US" sz="2100">
                <a:solidFill>
                  <a:srgbClr val="2A335E"/>
                </a:solidFill>
              </a:rPr>
              <a:t>Log into the </a:t>
            </a:r>
            <a:r>
              <a:rPr lang="en-US" sz="2100" b="1">
                <a:solidFill>
                  <a:srgbClr val="2A335E"/>
                </a:solidFill>
              </a:rPr>
              <a:t>DESE Security Portal </a:t>
            </a:r>
            <a:r>
              <a:rPr lang="en-US" sz="2100">
                <a:hlinkClick r:id="rId3"/>
              </a:rPr>
              <a:t>https://gateway.edu.state.ma.us/ </a:t>
            </a:r>
            <a:r>
              <a:rPr lang="en-US" sz="2100"/>
              <a:t>.</a:t>
            </a:r>
          </a:p>
          <a:p>
            <a:pPr marL="514350" lvl="0" indent="-514350">
              <a:lnSpc>
                <a:spcPct val="100000"/>
              </a:lnSpc>
              <a:spcBef>
                <a:spcPts val="0"/>
              </a:spcBef>
              <a:spcAft>
                <a:spcPts val="2400"/>
              </a:spcAft>
              <a:buFont typeface="+mj-lt"/>
              <a:buAutoNum type="arabicPeriod"/>
            </a:pPr>
            <a:r>
              <a:rPr lang="en-US" sz="2100">
                <a:solidFill>
                  <a:srgbClr val="2A335E"/>
                </a:solidFill>
              </a:rPr>
              <a:t>Enter your </a:t>
            </a:r>
            <a:r>
              <a:rPr lang="en-US" sz="2100" b="1">
                <a:solidFill>
                  <a:srgbClr val="2A335E"/>
                </a:solidFill>
              </a:rPr>
              <a:t>username</a:t>
            </a:r>
            <a:r>
              <a:rPr lang="en-US" sz="2100">
                <a:solidFill>
                  <a:srgbClr val="2A335E"/>
                </a:solidFill>
              </a:rPr>
              <a:t> and </a:t>
            </a:r>
            <a:r>
              <a:rPr lang="en-US" sz="2100" b="1">
                <a:solidFill>
                  <a:srgbClr val="2A335E"/>
                </a:solidFill>
              </a:rPr>
              <a:t>password</a:t>
            </a:r>
            <a:r>
              <a:rPr lang="en-US" sz="2100">
                <a:solidFill>
                  <a:srgbClr val="2A335E"/>
                </a:solidFill>
              </a:rPr>
              <a:t>.</a:t>
            </a:r>
          </a:p>
          <a:p>
            <a:pPr marL="514350" lvl="0" indent="-514350">
              <a:lnSpc>
                <a:spcPct val="100000"/>
              </a:lnSpc>
              <a:spcBef>
                <a:spcPts val="0"/>
              </a:spcBef>
              <a:spcAft>
                <a:spcPts val="2400"/>
              </a:spcAft>
              <a:buFont typeface="+mj-lt"/>
              <a:buAutoNum type="arabicPeriod"/>
            </a:pPr>
            <a:r>
              <a:rPr lang="en-US" sz="2100">
                <a:solidFill>
                  <a:srgbClr val="2A335E"/>
                </a:solidFill>
              </a:rPr>
              <a:t>Select </a:t>
            </a:r>
            <a:r>
              <a:rPr lang="en-US" sz="2100" b="1" err="1">
                <a:solidFill>
                  <a:srgbClr val="2A335E"/>
                </a:solidFill>
              </a:rPr>
              <a:t>DropBox</a:t>
            </a:r>
            <a:r>
              <a:rPr lang="en-US" sz="2100" b="1">
                <a:solidFill>
                  <a:srgbClr val="2A335E"/>
                </a:solidFill>
              </a:rPr>
              <a:t> Central</a:t>
            </a:r>
            <a:r>
              <a:rPr lang="en-US" sz="2100">
                <a:solidFill>
                  <a:srgbClr val="2A335E"/>
                </a:solidFill>
              </a:rPr>
              <a:t>.</a:t>
            </a:r>
          </a:p>
          <a:p>
            <a:pPr marL="514350" lvl="0" indent="-514350">
              <a:lnSpc>
                <a:spcPct val="100000"/>
              </a:lnSpc>
              <a:spcBef>
                <a:spcPts val="0"/>
              </a:spcBef>
              <a:spcAft>
                <a:spcPts val="2400"/>
              </a:spcAft>
              <a:buFont typeface="+mj-lt"/>
              <a:buAutoNum type="arabicPeriod"/>
            </a:pPr>
            <a:r>
              <a:rPr lang="en-US" sz="2100">
                <a:solidFill>
                  <a:srgbClr val="2A335E"/>
                </a:solidFill>
              </a:rPr>
              <a:t>Select </a:t>
            </a:r>
            <a:r>
              <a:rPr lang="en-US" sz="2100" b="1">
                <a:solidFill>
                  <a:srgbClr val="2A335E"/>
                </a:solidFill>
              </a:rPr>
              <a:t>MCAS 2024 Data</a:t>
            </a:r>
            <a:r>
              <a:rPr lang="en-US" sz="2100">
                <a:solidFill>
                  <a:srgbClr val="2A335E"/>
                </a:solidFill>
              </a:rPr>
              <a:t>.</a:t>
            </a:r>
          </a:p>
          <a:p>
            <a:pPr marL="514350" lvl="0" indent="-514350">
              <a:lnSpc>
                <a:spcPct val="100000"/>
              </a:lnSpc>
              <a:spcBef>
                <a:spcPts val="0"/>
              </a:spcBef>
              <a:spcAft>
                <a:spcPts val="2400"/>
              </a:spcAft>
              <a:buFont typeface="+mj-lt"/>
              <a:buAutoNum type="arabicPeriod"/>
            </a:pPr>
            <a:r>
              <a:rPr lang="en-US" sz="2100">
                <a:solidFill>
                  <a:srgbClr val="2A335E"/>
                </a:solidFill>
              </a:rPr>
              <a:t>Click </a:t>
            </a:r>
            <a:r>
              <a:rPr lang="en-US" sz="2100" b="1">
                <a:solidFill>
                  <a:srgbClr val="2A335E"/>
                </a:solidFill>
              </a:rPr>
              <a:t>Next</a:t>
            </a:r>
            <a:r>
              <a:rPr lang="en-US" sz="2100">
                <a:solidFill>
                  <a:srgbClr val="2A335E"/>
                </a:solidFill>
              </a:rPr>
              <a:t>.</a:t>
            </a:r>
          </a:p>
          <a:p>
            <a:pPr marL="514350" indent="-514350">
              <a:lnSpc>
                <a:spcPct val="100000"/>
              </a:lnSpc>
              <a:spcBef>
                <a:spcPts val="0"/>
              </a:spcBef>
              <a:spcAft>
                <a:spcPts val="2400"/>
              </a:spcAft>
              <a:buFont typeface="+mj-lt"/>
              <a:buAutoNum type="arabicPeriod"/>
            </a:pPr>
            <a:r>
              <a:rPr lang="en-US" sz="2100">
                <a:solidFill>
                  <a:srgbClr val="2A335E"/>
                </a:solidFill>
                <a:latin typeface="Arial"/>
                <a:cs typeface="Arial"/>
              </a:rPr>
              <a:t>Locate the .CSV file “</a:t>
            </a:r>
            <a:r>
              <a:rPr lang="en-US" sz="2100" b="1">
                <a:solidFill>
                  <a:srgbClr val="2A335E"/>
                </a:solidFill>
                <a:latin typeface="Arial"/>
                <a:cs typeface="Arial"/>
              </a:rPr>
              <a:t>Spring2024</a:t>
            </a:r>
            <a:r>
              <a:rPr lang="en-US" sz="2100">
                <a:solidFill>
                  <a:srgbClr val="2A335E"/>
                </a:solidFill>
                <a:effectLst/>
                <a:ea typeface="Calibri" panose="020F0502020204030204" pitchFamily="34" charset="0"/>
              </a:rPr>
              <a:t>_...</a:t>
            </a:r>
            <a:r>
              <a:rPr lang="en-US" sz="2100" b="1" err="1">
                <a:solidFill>
                  <a:srgbClr val="2A335E"/>
                </a:solidFill>
                <a:effectLst/>
                <a:ea typeface="Calibri" panose="020F0502020204030204" pitchFamily="34" charset="0"/>
              </a:rPr>
              <a:t>pilot_STE</a:t>
            </a:r>
            <a:r>
              <a:rPr lang="en-US" sz="2100" b="1" err="1">
                <a:solidFill>
                  <a:srgbClr val="2A335E"/>
                </a:solidFill>
              </a:rPr>
              <a:t>_</a:t>
            </a:r>
            <a:r>
              <a:rPr lang="en-US" sz="2100" b="1" err="1">
                <a:solidFill>
                  <a:srgbClr val="2A335E"/>
                </a:solidFill>
                <a:latin typeface="Arial"/>
                <a:cs typeface="Arial"/>
              </a:rPr>
              <a:t>SRPNP</a:t>
            </a:r>
            <a:r>
              <a:rPr lang="en-US" sz="2100" b="1">
                <a:solidFill>
                  <a:srgbClr val="2A335E"/>
                </a:solidFill>
                <a:latin typeface="Arial"/>
                <a:cs typeface="Arial"/>
              </a:rPr>
              <a:t>”</a:t>
            </a:r>
            <a:r>
              <a:rPr lang="en-US" sz="2100">
                <a:solidFill>
                  <a:srgbClr val="2A335E"/>
                </a:solidFill>
                <a:latin typeface="Arial"/>
                <a:cs typeface="Arial"/>
              </a:rPr>
              <a:t> and save it to your computer.</a:t>
            </a:r>
          </a:p>
        </p:txBody>
      </p:sp>
      <p:sp>
        <p:nvSpPr>
          <p:cNvPr id="6" name="Title 1">
            <a:extLst>
              <a:ext uri="{FF2B5EF4-FFF2-40B4-BE49-F238E27FC236}">
                <a16:creationId xmlns:a16="http://schemas.microsoft.com/office/drawing/2014/main" id="{C82BE2D1-25F9-1C83-C0C8-EE65FE857DC5}"/>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1: Locate and Download .CSV for the Pilot</a:t>
            </a:r>
          </a:p>
        </p:txBody>
      </p:sp>
      <p:pic>
        <p:nvPicPr>
          <p:cNvPr id="7" name="Picture 6" descr="DESE Security Portal Login Screen">
            <a:extLst>
              <a:ext uri="{FF2B5EF4-FFF2-40B4-BE49-F238E27FC236}">
                <a16:creationId xmlns:a16="http://schemas.microsoft.com/office/drawing/2014/main" id="{7682F17E-30D7-CE93-A344-05C6B40EC7AC}"/>
              </a:ext>
            </a:extLst>
          </p:cNvPr>
          <p:cNvPicPr>
            <a:picLocks noChangeAspect="1"/>
          </p:cNvPicPr>
          <p:nvPr/>
        </p:nvPicPr>
        <p:blipFill>
          <a:blip r:embed="rId4"/>
          <a:stretch>
            <a:fillRect/>
          </a:stretch>
        </p:blipFill>
        <p:spPr>
          <a:xfrm>
            <a:off x="6695586" y="1393690"/>
            <a:ext cx="4471478" cy="2934839"/>
          </a:xfrm>
          <a:prstGeom prst="rect">
            <a:avLst/>
          </a:prstGeom>
        </p:spPr>
      </p:pic>
      <p:pic>
        <p:nvPicPr>
          <p:cNvPr id="9" name="Picture 2" descr="DropBox Central Application List page">
            <a:extLst>
              <a:ext uri="{FF2B5EF4-FFF2-40B4-BE49-F238E27FC236}">
                <a16:creationId xmlns:a16="http://schemas.microsoft.com/office/drawing/2014/main" id="{9B47F685-5AD3-1559-DE10-C133B4DBE67F}"/>
              </a:ext>
            </a:extLst>
          </p:cNvPr>
          <p:cNvPicPr>
            <a:picLocks noChangeAspect="1" noChangeArrowheads="1"/>
          </p:cNvPicPr>
          <p:nvPr/>
        </p:nvPicPr>
        <p:blipFill>
          <a:blip r:embed="rId5" cstate="print"/>
          <a:srcRect/>
          <a:stretch>
            <a:fillRect/>
          </a:stretch>
        </p:blipFill>
        <p:spPr bwMode="auto">
          <a:xfrm>
            <a:off x="7130061" y="4416365"/>
            <a:ext cx="3602527" cy="22657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419100" y="2493199"/>
            <a:ext cx="11353800" cy="3108543"/>
          </a:xfrm>
        </p:spPr>
        <p:txBody>
          <a:bodyPr/>
          <a:lstStyle/>
          <a:p>
            <a:pPr marL="514350" lvl="0" indent="-514350">
              <a:lnSpc>
                <a:spcPct val="100000"/>
              </a:lnSpc>
              <a:spcBef>
                <a:spcPts val="0"/>
              </a:spcBef>
              <a:spcAft>
                <a:spcPts val="2400"/>
              </a:spcAft>
              <a:buFont typeface="+mj-lt"/>
              <a:buAutoNum type="arabicPeriod" startAt="7"/>
            </a:pPr>
            <a:r>
              <a:rPr lang="en-US" sz="2200">
                <a:solidFill>
                  <a:srgbClr val="2A335E"/>
                </a:solidFill>
              </a:rPr>
              <a:t>Open the downloaded .CSV file. </a:t>
            </a:r>
          </a:p>
          <a:p>
            <a:pPr marL="514350" lvl="0" indent="-514350">
              <a:lnSpc>
                <a:spcPct val="100000"/>
              </a:lnSpc>
              <a:spcBef>
                <a:spcPts val="0"/>
              </a:spcBef>
              <a:buFont typeface="+mj-lt"/>
              <a:buAutoNum type="arabicPeriod" startAt="7"/>
            </a:pPr>
            <a:r>
              <a:rPr lang="en-US" sz="2200">
                <a:solidFill>
                  <a:srgbClr val="2A335E"/>
                </a:solidFill>
              </a:rPr>
              <a:t>Update as needed.</a:t>
            </a:r>
          </a:p>
          <a:p>
            <a:pPr marL="1200150" lvl="1" indent="-342900">
              <a:lnSpc>
                <a:spcPct val="100000"/>
              </a:lnSpc>
              <a:spcBef>
                <a:spcPts val="0"/>
              </a:spcBef>
              <a:buClr>
                <a:srgbClr val="3647B6"/>
              </a:buClr>
              <a:buFont typeface="Wingdings" panose="05000000000000000000" pitchFamily="2" charset="2"/>
              <a:buChar char="v"/>
            </a:pPr>
            <a:r>
              <a:rPr lang="en-US" sz="2200">
                <a:solidFill>
                  <a:srgbClr val="2A335E"/>
                </a:solidFill>
              </a:rPr>
              <a:t>Reference the MCAS SR/PNP Guide</a:t>
            </a:r>
          </a:p>
          <a:p>
            <a:pPr marL="1200150" lvl="1" indent="-342900">
              <a:lnSpc>
                <a:spcPct val="100000"/>
              </a:lnSpc>
              <a:spcBef>
                <a:spcPts val="0"/>
              </a:spcBef>
              <a:buClr>
                <a:srgbClr val="3647B6"/>
              </a:buClr>
              <a:buFont typeface="Wingdings" panose="05000000000000000000" pitchFamily="2" charset="2"/>
              <a:buChar char="v"/>
            </a:pPr>
            <a:r>
              <a:rPr lang="en-US" sz="2200">
                <a:solidFill>
                  <a:srgbClr val="2A335E"/>
                </a:solidFill>
              </a:rPr>
              <a:t>Add/remove student who transfers in/out</a:t>
            </a:r>
          </a:p>
          <a:p>
            <a:pPr marL="1200150" lvl="1" indent="-342900">
              <a:lnSpc>
                <a:spcPct val="100000"/>
              </a:lnSpc>
              <a:spcBef>
                <a:spcPts val="0"/>
              </a:spcBef>
              <a:buClr>
                <a:srgbClr val="3647B6"/>
              </a:buClr>
              <a:buFont typeface="Wingdings" panose="05000000000000000000" pitchFamily="2" charset="2"/>
              <a:buChar char="v"/>
            </a:pPr>
            <a:r>
              <a:rPr lang="en-US" sz="2200">
                <a:solidFill>
                  <a:srgbClr val="2A335E"/>
                </a:solidFill>
              </a:rPr>
              <a:t>Update accommodations</a:t>
            </a:r>
          </a:p>
          <a:p>
            <a:pPr marL="1200150" lvl="1" indent="-342900">
              <a:lnSpc>
                <a:spcPct val="100000"/>
              </a:lnSpc>
              <a:spcBef>
                <a:spcPts val="0"/>
              </a:spcBef>
              <a:spcAft>
                <a:spcPts val="2400"/>
              </a:spcAft>
              <a:buClr>
                <a:srgbClr val="3647B6"/>
              </a:buClr>
              <a:buFont typeface="Wingdings" panose="05000000000000000000" pitchFamily="2" charset="2"/>
              <a:buChar char="v"/>
            </a:pPr>
            <a:r>
              <a:rPr lang="en-US" sz="2200">
                <a:solidFill>
                  <a:srgbClr val="2A335E"/>
                </a:solidFill>
              </a:rPr>
              <a:t>Student SR/PNP details imported to the Spring 2024 STE Pilot admin should mirror those imported into the Spring 2024 MCAS Gr. 3-8 admin. Exception is Column L (first-year ELs). These students must participate in STE testing.</a:t>
            </a:r>
          </a:p>
        </p:txBody>
      </p:sp>
      <p:sp>
        <p:nvSpPr>
          <p:cNvPr id="6" name="Title 1">
            <a:extLst>
              <a:ext uri="{FF2B5EF4-FFF2-40B4-BE49-F238E27FC236}">
                <a16:creationId xmlns:a16="http://schemas.microsoft.com/office/drawing/2014/main" id="{C82BE2D1-25F9-1C83-C0C8-EE65FE857DC5}"/>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2: Prep .CSV for Import</a:t>
            </a:r>
          </a:p>
        </p:txBody>
      </p:sp>
    </p:spTree>
    <p:extLst>
      <p:ext uri="{BB962C8B-B14F-4D97-AF65-F5344CB8AC3E}">
        <p14:creationId xmlns:p14="http://schemas.microsoft.com/office/powerpoint/2010/main" val="41004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459455" y="2374597"/>
            <a:ext cx="8218733" cy="3361383"/>
          </a:xfrm>
          <a:noFill/>
        </p:spPr>
        <p:txBody>
          <a:bodyPr>
            <a:noAutofit/>
          </a:bodyPr>
          <a:lstStyle/>
          <a:p>
            <a:pPr marL="514350" indent="-514350">
              <a:lnSpc>
                <a:spcPct val="100000"/>
              </a:lnSpc>
              <a:spcBef>
                <a:spcPts val="0"/>
              </a:spcBef>
              <a:buFont typeface="+mj-lt"/>
              <a:buAutoNum type="arabicPeriod" startAt="9"/>
            </a:pPr>
            <a:r>
              <a:rPr lang="en-US" sz="2400">
                <a:solidFill>
                  <a:srgbClr val="2A335E"/>
                </a:solidFill>
              </a:rPr>
              <a:t>Important: </a:t>
            </a:r>
            <a:r>
              <a:rPr lang="en-US" sz="2400" i="1">
                <a:solidFill>
                  <a:srgbClr val="2A335E"/>
                </a:solidFill>
              </a:rPr>
              <a:t>Test Code, </a:t>
            </a:r>
            <a:r>
              <a:rPr lang="en-US" sz="2400">
                <a:solidFill>
                  <a:srgbClr val="2A335E"/>
                </a:solidFill>
              </a:rPr>
              <a:t>Column J, will be blank and should remain blank. </a:t>
            </a:r>
          </a:p>
          <a:p>
            <a:pPr marL="1085850" lvl="1" indent="-342900">
              <a:lnSpc>
                <a:spcPct val="100000"/>
              </a:lnSpc>
              <a:spcBef>
                <a:spcPts val="0"/>
              </a:spcBef>
              <a:buClr>
                <a:srgbClr val="3647B6"/>
              </a:buClr>
              <a:buFont typeface="Wingdings" panose="05000000000000000000" pitchFamily="2" charset="2"/>
              <a:buChar char="v"/>
            </a:pPr>
            <a:r>
              <a:rPr lang="en-US" sz="2000">
                <a:solidFill>
                  <a:srgbClr val="2A335E"/>
                </a:solidFill>
              </a:rPr>
              <a:t>This admin is set up to automatically register students for all three test codes (Session 1, Session 2 and the Questionnaire) based on grade.</a:t>
            </a:r>
          </a:p>
          <a:p>
            <a:pPr marL="514350" indent="-514350">
              <a:lnSpc>
                <a:spcPct val="100000"/>
              </a:lnSpc>
              <a:spcBef>
                <a:spcPts val="0"/>
              </a:spcBef>
              <a:buFont typeface="+mj-lt"/>
              <a:buAutoNum type="arabicPeriod" startAt="9"/>
            </a:pPr>
            <a:endParaRPr lang="en-US" sz="2400">
              <a:solidFill>
                <a:srgbClr val="2A335E"/>
              </a:solidFill>
            </a:endParaRPr>
          </a:p>
          <a:p>
            <a:pPr marL="514350" indent="-514350">
              <a:lnSpc>
                <a:spcPct val="100000"/>
              </a:lnSpc>
              <a:spcBef>
                <a:spcPts val="0"/>
              </a:spcBef>
              <a:buFont typeface="+mj-lt"/>
              <a:buAutoNum type="arabicPeriod" startAt="9"/>
            </a:pPr>
            <a:r>
              <a:rPr lang="en-US" sz="2400">
                <a:solidFill>
                  <a:srgbClr val="2A335E"/>
                </a:solidFill>
              </a:rPr>
              <a:t>Save the updated .CSV file.</a:t>
            </a:r>
          </a:p>
          <a:p>
            <a:pPr marL="514350" indent="-514350">
              <a:lnSpc>
                <a:spcPct val="100000"/>
              </a:lnSpc>
              <a:spcBef>
                <a:spcPts val="0"/>
              </a:spcBef>
              <a:buFont typeface="+mj-lt"/>
              <a:buAutoNum type="arabicPeriod" startAt="9"/>
            </a:pPr>
            <a:endParaRPr lang="en-US" sz="2400">
              <a:solidFill>
                <a:srgbClr val="2A335E"/>
              </a:solidFill>
            </a:endParaRPr>
          </a:p>
          <a:p>
            <a:pPr marL="0" indent="0">
              <a:lnSpc>
                <a:spcPct val="100000"/>
              </a:lnSpc>
              <a:spcBef>
                <a:spcPts val="0"/>
              </a:spcBef>
              <a:buNone/>
            </a:pPr>
            <a:endParaRPr lang="en-US" sz="2200">
              <a:solidFill>
                <a:srgbClr val="2A335E"/>
              </a:solidFill>
            </a:endParaRPr>
          </a:p>
          <a:p>
            <a:pPr marL="457200" indent="-457200">
              <a:lnSpc>
                <a:spcPct val="100000"/>
              </a:lnSpc>
              <a:spcBef>
                <a:spcPts val="0"/>
              </a:spcBef>
              <a:buFont typeface="+mj-lt"/>
              <a:buAutoNum type="arabicPeriod" startAt="11"/>
            </a:pPr>
            <a:endParaRPr lang="en-US" sz="2200">
              <a:solidFill>
                <a:srgbClr val="2A335E"/>
              </a:solidFill>
            </a:endParaRPr>
          </a:p>
          <a:p>
            <a:pPr marL="1234440" lvl="2" indent="-457200">
              <a:lnSpc>
                <a:spcPct val="100000"/>
              </a:lnSpc>
              <a:spcBef>
                <a:spcPts val="0"/>
              </a:spcBef>
              <a:buFont typeface="Wingdings" panose="05000000000000000000" pitchFamily="2" charset="2"/>
              <a:buChar char="§"/>
            </a:pPr>
            <a:endParaRPr lang="en-US" sz="2200">
              <a:solidFill>
                <a:srgbClr val="2A335E"/>
              </a:solidFill>
            </a:endParaRPr>
          </a:p>
          <a:p>
            <a:pPr marL="0" indent="0">
              <a:lnSpc>
                <a:spcPct val="100000"/>
              </a:lnSpc>
              <a:spcBef>
                <a:spcPts val="0"/>
              </a:spcBef>
              <a:buNone/>
            </a:pPr>
            <a:endParaRPr lang="en-US" sz="2200"/>
          </a:p>
        </p:txBody>
      </p:sp>
      <p:sp>
        <p:nvSpPr>
          <p:cNvPr id="6" name="Title 1">
            <a:extLst>
              <a:ext uri="{FF2B5EF4-FFF2-40B4-BE49-F238E27FC236}">
                <a16:creationId xmlns:a16="http://schemas.microsoft.com/office/drawing/2014/main" id="{B9C15EE3-0445-DFA6-E044-17FEDE4A7FED}"/>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2: Prep .CSV for Import</a:t>
            </a:r>
          </a:p>
        </p:txBody>
      </p:sp>
      <p:pic>
        <p:nvPicPr>
          <p:cNvPr id="9" name="Picture 8">
            <a:extLst>
              <a:ext uri="{FF2B5EF4-FFF2-40B4-BE49-F238E27FC236}">
                <a16:creationId xmlns:a16="http://schemas.microsoft.com/office/drawing/2014/main" id="{F8B79AB1-AAE8-6B77-6CBF-DBEC80217315}"/>
              </a:ext>
            </a:extLst>
          </p:cNvPr>
          <p:cNvPicPr>
            <a:picLocks noChangeAspect="1"/>
          </p:cNvPicPr>
          <p:nvPr/>
        </p:nvPicPr>
        <p:blipFill rotWithShape="1">
          <a:blip r:embed="rId3"/>
          <a:srcRect b="34178"/>
          <a:stretch/>
        </p:blipFill>
        <p:spPr>
          <a:xfrm>
            <a:off x="9493358" y="2513157"/>
            <a:ext cx="885714" cy="3084264"/>
          </a:xfrm>
          <a:prstGeom prst="rect">
            <a:avLst/>
          </a:prstGeom>
          <a:ln>
            <a:solidFill>
              <a:schemeClr val="tx1"/>
            </a:solidFill>
          </a:ln>
        </p:spPr>
      </p:pic>
    </p:spTree>
    <p:extLst>
      <p:ext uri="{BB962C8B-B14F-4D97-AF65-F5344CB8AC3E}">
        <p14:creationId xmlns:p14="http://schemas.microsoft.com/office/powerpoint/2010/main" val="3338650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430010" y="2315082"/>
            <a:ext cx="10515600" cy="3323987"/>
          </a:xfrm>
        </p:spPr>
        <p:txBody>
          <a:bodyPr/>
          <a:lstStyle/>
          <a:p>
            <a:pPr marL="627063" lvl="0" indent="-627063">
              <a:lnSpc>
                <a:spcPct val="100000"/>
              </a:lnSpc>
              <a:buFont typeface="+mj-lt"/>
              <a:buAutoNum type="arabicPeriod" startAt="11"/>
            </a:pPr>
            <a:r>
              <a:rPr lang="en-US" sz="2200">
                <a:solidFill>
                  <a:srgbClr val="2A335E"/>
                </a:solidFill>
              </a:rPr>
              <a:t>Return to PAN and select the </a:t>
            </a:r>
            <a:r>
              <a:rPr lang="en-US" sz="2200" b="1">
                <a:solidFill>
                  <a:srgbClr val="2A335E"/>
                </a:solidFill>
              </a:rPr>
              <a:t>Spring 2024 STE Pilot </a:t>
            </a:r>
            <a:r>
              <a:rPr lang="en-US" sz="2200">
                <a:solidFill>
                  <a:srgbClr val="2A335E"/>
                </a:solidFill>
              </a:rPr>
              <a:t>test administration on the top right.</a:t>
            </a:r>
          </a:p>
          <a:p>
            <a:pPr marL="1182370" lvl="1" indent="-342900">
              <a:lnSpc>
                <a:spcPct val="100000"/>
              </a:lnSpc>
              <a:spcBef>
                <a:spcPts val="0"/>
              </a:spcBef>
              <a:spcAft>
                <a:spcPts val="2400"/>
              </a:spcAft>
              <a:buClr>
                <a:srgbClr val="3647B6"/>
              </a:buClr>
              <a:buFont typeface="Wingdings" panose="05000000000000000000" pitchFamily="2" charset="2"/>
              <a:buChar char="v"/>
            </a:pPr>
            <a:r>
              <a:rPr lang="en-US" sz="2000">
                <a:solidFill>
                  <a:srgbClr val="2A335E"/>
                </a:solidFill>
              </a:rPr>
              <a:t>Note: PAN will default to the last administration in which you were working, and you may need to switch to this admin in the dropdown menu.</a:t>
            </a:r>
          </a:p>
          <a:p>
            <a:pPr marL="627063" lvl="0" indent="-627063">
              <a:lnSpc>
                <a:spcPct val="100000"/>
              </a:lnSpc>
              <a:spcBef>
                <a:spcPts val="0"/>
              </a:spcBef>
              <a:spcAft>
                <a:spcPts val="2400"/>
              </a:spcAft>
              <a:buFont typeface="+mj-lt"/>
              <a:buAutoNum type="arabicPeriod" startAt="12"/>
            </a:pPr>
            <a:r>
              <a:rPr lang="en-US" sz="2200">
                <a:solidFill>
                  <a:srgbClr val="2A335E"/>
                </a:solidFill>
              </a:rPr>
              <a:t>Under </a:t>
            </a:r>
            <a:r>
              <a:rPr lang="en-US" sz="2200" b="1">
                <a:solidFill>
                  <a:srgbClr val="2A335E"/>
                </a:solidFill>
              </a:rPr>
              <a:t>Setup</a:t>
            </a:r>
            <a:r>
              <a:rPr lang="en-US" sz="2200">
                <a:solidFill>
                  <a:srgbClr val="2A335E"/>
                </a:solidFill>
              </a:rPr>
              <a:t>, select “</a:t>
            </a:r>
            <a:r>
              <a:rPr lang="en-US" sz="2200" b="1">
                <a:solidFill>
                  <a:srgbClr val="2A335E"/>
                </a:solidFill>
              </a:rPr>
              <a:t>Import / Export Data</a:t>
            </a:r>
            <a:r>
              <a:rPr lang="en-US" sz="2200">
                <a:solidFill>
                  <a:srgbClr val="2A335E"/>
                </a:solidFill>
              </a:rPr>
              <a:t>.” </a:t>
            </a:r>
          </a:p>
          <a:p>
            <a:pPr marL="627063" lvl="0" indent="-627063">
              <a:lnSpc>
                <a:spcPct val="100000"/>
              </a:lnSpc>
              <a:spcBef>
                <a:spcPts val="0"/>
              </a:spcBef>
              <a:spcAft>
                <a:spcPts val="2400"/>
              </a:spcAft>
              <a:buFont typeface="+mj-lt"/>
              <a:buAutoNum type="arabicPeriod" startAt="12"/>
            </a:pPr>
            <a:r>
              <a:rPr lang="en-US" sz="2200">
                <a:solidFill>
                  <a:srgbClr val="2A335E"/>
                </a:solidFill>
              </a:rPr>
              <a:t>Click the </a:t>
            </a:r>
            <a:r>
              <a:rPr lang="en-US" sz="2200" b="1">
                <a:solidFill>
                  <a:srgbClr val="2A335E"/>
                </a:solidFill>
              </a:rPr>
              <a:t>Select Tasks </a:t>
            </a:r>
            <a:r>
              <a:rPr lang="en-US" sz="2200">
                <a:solidFill>
                  <a:srgbClr val="2A335E"/>
                </a:solidFill>
              </a:rPr>
              <a:t>dropdown, and check “</a:t>
            </a:r>
            <a:r>
              <a:rPr lang="en-US" sz="2200" b="1">
                <a:solidFill>
                  <a:srgbClr val="2A335E"/>
                </a:solidFill>
              </a:rPr>
              <a:t>Import / Export Data</a:t>
            </a:r>
            <a:r>
              <a:rPr lang="en-US" sz="2200">
                <a:solidFill>
                  <a:srgbClr val="2A335E"/>
                </a:solidFill>
              </a:rPr>
              <a:t>.”</a:t>
            </a:r>
          </a:p>
          <a:p>
            <a:pPr marL="627063" lvl="0" indent="-627063">
              <a:lnSpc>
                <a:spcPct val="100000"/>
              </a:lnSpc>
              <a:spcBef>
                <a:spcPts val="0"/>
              </a:spcBef>
              <a:buFont typeface="+mj-lt"/>
              <a:buAutoNum type="arabicPeriod" startAt="12"/>
            </a:pPr>
            <a:r>
              <a:rPr lang="en-US" sz="2200">
                <a:solidFill>
                  <a:srgbClr val="2A335E"/>
                </a:solidFill>
              </a:rPr>
              <a:t>Click “</a:t>
            </a:r>
            <a:r>
              <a:rPr lang="en-US" sz="2200" b="1">
                <a:solidFill>
                  <a:srgbClr val="2A335E"/>
                </a:solidFill>
              </a:rPr>
              <a:t>Start</a:t>
            </a:r>
            <a:r>
              <a:rPr lang="en-US" sz="2200">
                <a:solidFill>
                  <a:srgbClr val="2A335E"/>
                </a:solidFill>
              </a:rPr>
              <a:t>.”</a:t>
            </a:r>
          </a:p>
        </p:txBody>
      </p:sp>
      <p:sp>
        <p:nvSpPr>
          <p:cNvPr id="6" name="Title 1">
            <a:extLst>
              <a:ext uri="{FF2B5EF4-FFF2-40B4-BE49-F238E27FC236}">
                <a16:creationId xmlns:a16="http://schemas.microsoft.com/office/drawing/2014/main" id="{ECAEF487-009C-AF3B-4809-6F5CCB53C763}"/>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3: Import the file</a:t>
            </a:r>
          </a:p>
        </p:txBody>
      </p:sp>
    </p:spTree>
    <p:extLst>
      <p:ext uri="{BB962C8B-B14F-4D97-AF65-F5344CB8AC3E}">
        <p14:creationId xmlns:p14="http://schemas.microsoft.com/office/powerpoint/2010/main" val="365904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409575" y="2086983"/>
            <a:ext cx="7291388" cy="4218566"/>
          </a:xfrm>
        </p:spPr>
        <p:txBody>
          <a:bodyPr>
            <a:noAutofit/>
          </a:bodyPr>
          <a:lstStyle/>
          <a:p>
            <a:pPr marL="0" lvl="0" indent="0">
              <a:lnSpc>
                <a:spcPct val="100000"/>
              </a:lnSpc>
              <a:spcBef>
                <a:spcPts val="0"/>
              </a:spcBef>
              <a:buNone/>
            </a:pPr>
            <a:endParaRPr lang="en-US" sz="2200">
              <a:solidFill>
                <a:srgbClr val="2A335E"/>
              </a:solidFill>
            </a:endParaRPr>
          </a:p>
          <a:p>
            <a:pPr marL="514350" lvl="0" indent="-514350">
              <a:lnSpc>
                <a:spcPct val="100000"/>
              </a:lnSpc>
              <a:spcBef>
                <a:spcPts val="0"/>
              </a:spcBef>
              <a:buFont typeface="+mj-lt"/>
              <a:buAutoNum type="arabicPeriod" startAt="15"/>
            </a:pPr>
            <a:r>
              <a:rPr lang="en-US" sz="2200">
                <a:solidFill>
                  <a:srgbClr val="2A335E"/>
                </a:solidFill>
              </a:rPr>
              <a:t>In the </a:t>
            </a:r>
            <a:r>
              <a:rPr lang="en-US" sz="2200" b="1">
                <a:solidFill>
                  <a:srgbClr val="2A335E"/>
                </a:solidFill>
              </a:rPr>
              <a:t>Type</a:t>
            </a:r>
            <a:r>
              <a:rPr lang="en-US" sz="2200">
                <a:solidFill>
                  <a:srgbClr val="2A335E"/>
                </a:solidFill>
              </a:rPr>
              <a:t> dropdown, select “</a:t>
            </a:r>
            <a:r>
              <a:rPr lang="en-US" sz="2200" b="1">
                <a:solidFill>
                  <a:srgbClr val="2A335E"/>
                </a:solidFill>
              </a:rPr>
              <a:t>Student Registration Import</a:t>
            </a:r>
            <a:r>
              <a:rPr lang="en-US" sz="2200">
                <a:solidFill>
                  <a:srgbClr val="2A335E"/>
                </a:solidFill>
              </a:rPr>
              <a:t>.”</a:t>
            </a:r>
          </a:p>
          <a:p>
            <a:pPr marL="1182370" lvl="1" indent="-342900">
              <a:lnSpc>
                <a:spcPct val="100000"/>
              </a:lnSpc>
              <a:spcBef>
                <a:spcPts val="0"/>
              </a:spcBef>
              <a:spcAft>
                <a:spcPts val="2400"/>
              </a:spcAft>
              <a:buClr>
                <a:srgbClr val="3647B6"/>
              </a:buClr>
              <a:buFont typeface="Wingdings" panose="05000000000000000000" pitchFamily="2" charset="2"/>
              <a:buChar char="v"/>
            </a:pPr>
            <a:r>
              <a:rPr lang="en-US" sz="2000">
                <a:solidFill>
                  <a:srgbClr val="2A335E"/>
                </a:solidFill>
              </a:rPr>
              <a:t>Leave the option “Update Demographic Data Only” unchecked.</a:t>
            </a:r>
          </a:p>
          <a:p>
            <a:pPr marL="514350" lvl="0" indent="-514350">
              <a:lnSpc>
                <a:spcPct val="100000"/>
              </a:lnSpc>
              <a:spcBef>
                <a:spcPts val="0"/>
              </a:spcBef>
              <a:buFont typeface="+mj-lt"/>
              <a:buAutoNum type="arabicPeriod" startAt="15"/>
            </a:pPr>
            <a:r>
              <a:rPr lang="en-US" sz="2200">
                <a:solidFill>
                  <a:srgbClr val="2A335E"/>
                </a:solidFill>
              </a:rPr>
              <a:t>Choose the .CSV file you saved previously and select “</a:t>
            </a:r>
            <a:r>
              <a:rPr lang="en-US" sz="2200" b="1">
                <a:solidFill>
                  <a:srgbClr val="2A335E"/>
                </a:solidFill>
              </a:rPr>
              <a:t>Process</a:t>
            </a:r>
            <a:r>
              <a:rPr lang="en-US" sz="2200">
                <a:solidFill>
                  <a:srgbClr val="2A335E"/>
                </a:solidFill>
              </a:rPr>
              <a:t>.” </a:t>
            </a:r>
          </a:p>
          <a:p>
            <a:pPr lvl="2">
              <a:lnSpc>
                <a:spcPct val="100000"/>
              </a:lnSpc>
              <a:spcBef>
                <a:spcPts val="0"/>
              </a:spcBef>
              <a:buClr>
                <a:srgbClr val="3647B6"/>
              </a:buClr>
              <a:buFont typeface="Wingdings" panose="05000000000000000000" pitchFamily="2" charset="2"/>
              <a:buChar char="v"/>
            </a:pPr>
            <a:r>
              <a:rPr lang="en-US" sz="2200">
                <a:solidFill>
                  <a:srgbClr val="2A335E"/>
                </a:solidFill>
              </a:rPr>
              <a:t> </a:t>
            </a:r>
            <a:r>
              <a:rPr lang="en-US">
                <a:solidFill>
                  <a:srgbClr val="2A335E"/>
                </a:solidFill>
              </a:rPr>
              <a:t>Leave the option “Ignore Error Threshold” unchecked.</a:t>
            </a:r>
            <a:endParaRPr lang="en-US" sz="2200">
              <a:solidFill>
                <a:srgbClr val="2A335E"/>
              </a:solidFill>
            </a:endParaRPr>
          </a:p>
        </p:txBody>
      </p:sp>
      <p:pic>
        <p:nvPicPr>
          <p:cNvPr id="5" name="Picture 4">
            <a:extLst>
              <a:ext uri="{FF2B5EF4-FFF2-40B4-BE49-F238E27FC236}">
                <a16:creationId xmlns:a16="http://schemas.microsoft.com/office/drawing/2014/main" id="{AEEE11FF-6231-6AE5-CFD7-AADB25112465}"/>
              </a:ext>
            </a:extLst>
          </p:cNvPr>
          <p:cNvPicPr>
            <a:picLocks noChangeAspect="1"/>
          </p:cNvPicPr>
          <p:nvPr/>
        </p:nvPicPr>
        <p:blipFill>
          <a:blip r:embed="rId3"/>
          <a:stretch>
            <a:fillRect/>
          </a:stretch>
        </p:blipFill>
        <p:spPr>
          <a:xfrm>
            <a:off x="7864480" y="1714198"/>
            <a:ext cx="4267796" cy="4324954"/>
          </a:xfrm>
          <a:prstGeom prst="rect">
            <a:avLst/>
          </a:prstGeom>
        </p:spPr>
      </p:pic>
      <p:sp>
        <p:nvSpPr>
          <p:cNvPr id="6" name="Rectangle 5">
            <a:extLst>
              <a:ext uri="{FF2B5EF4-FFF2-40B4-BE49-F238E27FC236}">
                <a16:creationId xmlns:a16="http://schemas.microsoft.com/office/drawing/2014/main" id="{C6A2816D-022D-59AE-023C-8FD5C4DEC5C2}"/>
              </a:ext>
            </a:extLst>
          </p:cNvPr>
          <p:cNvSpPr/>
          <p:nvPr/>
        </p:nvSpPr>
        <p:spPr>
          <a:xfrm>
            <a:off x="7893651" y="3038475"/>
            <a:ext cx="2247900" cy="628650"/>
          </a:xfrm>
          <a:prstGeom prst="rect">
            <a:avLst/>
          </a:prstGeom>
          <a:noFill/>
          <a:ln w="28575">
            <a:solidFill>
              <a:srgbClr val="F0B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EEAB35-859B-1E71-9692-D93B50456DA8}"/>
              </a:ext>
            </a:extLst>
          </p:cNvPr>
          <p:cNvSpPr/>
          <p:nvPr/>
        </p:nvSpPr>
        <p:spPr>
          <a:xfrm>
            <a:off x="7893651" y="5429552"/>
            <a:ext cx="933450" cy="485473"/>
          </a:xfrm>
          <a:prstGeom prst="rect">
            <a:avLst/>
          </a:prstGeom>
          <a:noFill/>
          <a:ln w="28575">
            <a:solidFill>
              <a:srgbClr val="F0B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6E86BCC-A45A-A460-0010-612AA8828E6F}"/>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3: Import the file</a:t>
            </a:r>
          </a:p>
        </p:txBody>
      </p:sp>
    </p:spTree>
    <p:extLst>
      <p:ext uri="{BB962C8B-B14F-4D97-AF65-F5344CB8AC3E}">
        <p14:creationId xmlns:p14="http://schemas.microsoft.com/office/powerpoint/2010/main" val="277385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F9AD29E-7F5E-07E5-BF3A-3A5D21046C32}"/>
              </a:ext>
            </a:extLst>
          </p:cNvPr>
          <p:cNvSpPr>
            <a:spLocks noGrp="1"/>
          </p:cNvSpPr>
          <p:nvPr>
            <p:ph idx="1"/>
          </p:nvPr>
        </p:nvSpPr>
        <p:spPr>
          <a:xfrm>
            <a:off x="466968" y="2480698"/>
            <a:ext cx="11677163" cy="3254867"/>
          </a:xfrm>
        </p:spPr>
        <p:txBody>
          <a:bodyPr>
            <a:noAutofit/>
          </a:bodyPr>
          <a:lstStyle/>
          <a:p>
            <a:pPr marL="0" lvl="0" indent="0">
              <a:lnSpc>
                <a:spcPct val="100000"/>
              </a:lnSpc>
              <a:spcBef>
                <a:spcPts val="0"/>
              </a:spcBef>
              <a:buNone/>
            </a:pPr>
            <a:endParaRPr lang="en-US" sz="2200" dirty="0">
              <a:solidFill>
                <a:srgbClr val="2A335E"/>
              </a:solidFill>
            </a:endParaRPr>
          </a:p>
          <a:p>
            <a:pPr marL="514350" indent="-514350">
              <a:lnSpc>
                <a:spcPct val="100000"/>
              </a:lnSpc>
              <a:spcBef>
                <a:spcPts val="0"/>
              </a:spcBef>
              <a:spcAft>
                <a:spcPts val="2400"/>
              </a:spcAft>
              <a:buFont typeface="+mj-lt"/>
              <a:buAutoNum type="arabicPeriod" startAt="17"/>
            </a:pPr>
            <a:r>
              <a:rPr lang="en-US" sz="2200" dirty="0">
                <a:solidFill>
                  <a:srgbClr val="2A335E"/>
                </a:solidFill>
              </a:rPr>
              <a:t>You can click the blue refresh button            at the top to see current status. When the file has completed processing, a green banner with the message “</a:t>
            </a:r>
            <a:r>
              <a:rPr lang="en-US" sz="2200" b="1" dirty="0">
                <a:solidFill>
                  <a:srgbClr val="2A335E"/>
                </a:solidFill>
              </a:rPr>
              <a:t>Complete” </a:t>
            </a:r>
            <a:r>
              <a:rPr lang="en-US" sz="2200" dirty="0">
                <a:solidFill>
                  <a:srgbClr val="2A335E"/>
                </a:solidFill>
              </a:rPr>
              <a:t>will appear on the screen. </a:t>
            </a:r>
          </a:p>
          <a:p>
            <a:pPr marL="514350" lvl="0" indent="-514350">
              <a:lnSpc>
                <a:spcPct val="100000"/>
              </a:lnSpc>
              <a:spcBef>
                <a:spcPts val="0"/>
              </a:spcBef>
              <a:buFont typeface="+mj-lt"/>
              <a:buAutoNum type="arabicPeriod" startAt="17"/>
            </a:pPr>
            <a:r>
              <a:rPr lang="en-US" sz="2200" dirty="0">
                <a:solidFill>
                  <a:srgbClr val="2A335E"/>
                </a:solidFill>
              </a:rPr>
              <a:t>Confirm that all records have been successfully imported (message on screen).</a:t>
            </a:r>
          </a:p>
          <a:p>
            <a:endParaRPr lang="en-US" dirty="0"/>
          </a:p>
        </p:txBody>
      </p:sp>
      <p:pic>
        <p:nvPicPr>
          <p:cNvPr id="3" name="Picture 4">
            <a:extLst>
              <a:ext uri="{FF2B5EF4-FFF2-40B4-BE49-F238E27FC236}">
                <a16:creationId xmlns:a16="http://schemas.microsoft.com/office/drawing/2014/main" id="{67E08BA1-DAE3-1872-01E8-248BDAB3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8" y="2888052"/>
            <a:ext cx="800100" cy="2762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42800432-3111-4BFC-C6E7-739F82418551}"/>
              </a:ext>
            </a:extLst>
          </p:cNvPr>
          <p:cNvSpPr>
            <a:spLocks noGrp="1"/>
          </p:cNvSpPr>
          <p:nvPr>
            <p:ph type="title"/>
          </p:nvPr>
        </p:nvSpPr>
        <p:spPr>
          <a:xfrm>
            <a:off x="838200" y="365126"/>
            <a:ext cx="10934700" cy="1042852"/>
          </a:xfrm>
        </p:spPr>
        <p:txBody>
          <a:bodyPr anchor="ctr">
            <a:normAutofit/>
          </a:bodyPr>
          <a:lstStyle/>
          <a:p>
            <a:r>
              <a:rPr lang="en-US" sz="3600" b="1">
                <a:latin typeface="Arial" panose="020B0604020202020204" pitchFamily="34" charset="0"/>
                <a:cs typeface="Arial" panose="020B0604020202020204" pitchFamily="34" charset="0"/>
              </a:rPr>
              <a:t>Registering </a:t>
            </a:r>
            <a:r>
              <a:rPr lang="en-US" sz="3600" b="1"/>
              <a:t>for the STE Pilot</a:t>
            </a:r>
            <a:br>
              <a:rPr lang="en-US" sz="3200">
                <a:latin typeface="Arial" panose="020B0604020202020204" pitchFamily="34" charset="0"/>
                <a:cs typeface="Arial" panose="020B0604020202020204" pitchFamily="34" charset="0"/>
              </a:rPr>
            </a:br>
            <a:r>
              <a:rPr lang="en-US" sz="3100"/>
              <a:t>Step 3: Import the file</a:t>
            </a:r>
          </a:p>
        </p:txBody>
      </p:sp>
    </p:spTree>
    <p:extLst>
      <p:ext uri="{BB962C8B-B14F-4D97-AF65-F5344CB8AC3E}">
        <p14:creationId xmlns:p14="http://schemas.microsoft.com/office/powerpoint/2010/main" val="245196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838200" y="274320"/>
            <a:ext cx="10515600" cy="780288"/>
          </a:xfrm>
        </p:spPr>
        <p:txBody>
          <a:bodyPr>
            <a:normAutofit/>
          </a:bodyPr>
          <a:lstStyle/>
          <a:p>
            <a:r>
              <a:rPr lang="en-US" sz="4000" b="1"/>
              <a:t>Logistics for This Session</a:t>
            </a:r>
          </a:p>
        </p:txBody>
      </p:sp>
      <p:sp>
        <p:nvSpPr>
          <p:cNvPr id="4" name="Content Placeholder 2">
            <a:extLst>
              <a:ext uri="{FF2B5EF4-FFF2-40B4-BE49-F238E27FC236}">
                <a16:creationId xmlns:a16="http://schemas.microsoft.com/office/drawing/2014/main" id="{6F02FFD1-276E-C0A5-9980-B01ABDA73073}"/>
              </a:ext>
            </a:extLst>
          </p:cNvPr>
          <p:cNvSpPr txBox="1">
            <a:spLocks noGrp="1"/>
          </p:cNvSpPr>
          <p:nvPr>
            <p:ph type="body" idx="1"/>
          </p:nvPr>
        </p:nvSpPr>
        <p:spPr>
          <a:xfrm>
            <a:off x="362712" y="1205800"/>
            <a:ext cx="9281160" cy="39636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68680" lvl="1" indent="-342900">
              <a:spcBef>
                <a:spcPts val="0"/>
              </a:spcBef>
              <a:spcAft>
                <a:spcPts val="600"/>
              </a:spcAft>
              <a:buFont typeface="Wingdings" panose="05000000000000000000" pitchFamily="2" charset="2"/>
              <a:buChar char="§"/>
              <a:defRPr/>
            </a:pPr>
            <a:r>
              <a:rPr kumimoji="0" lang="en-US" sz="2400" b="0"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rPr>
              <a:t>Questions may be asked at any time using the </a:t>
            </a:r>
            <a:r>
              <a:rPr kumimoji="0" lang="en-US" sz="2400" b="1"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rPr>
              <a:t>Q&amp;A </a:t>
            </a:r>
            <a:r>
              <a:rPr kumimoji="0" lang="en-US" sz="2400" b="0"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rPr>
              <a:t>feature on the Zoom Webinar screen. </a:t>
            </a:r>
          </a:p>
          <a:p>
            <a:pPr marL="868680" lvl="1" indent="-342900">
              <a:spcBef>
                <a:spcPts val="0"/>
              </a:spcBef>
              <a:spcAft>
                <a:spcPts val="600"/>
              </a:spcAft>
              <a:buFont typeface="Wingdings" panose="05000000000000000000" pitchFamily="2" charset="2"/>
              <a:buChar char="§"/>
              <a:defRPr/>
            </a:pPr>
            <a:r>
              <a:rPr lang="en-US" sz="2400">
                <a:solidFill>
                  <a:srgbClr val="2A335E"/>
                </a:solidFill>
                <a:latin typeface="Arial" panose="020B0604020202020204" pitchFamily="34" charset="0"/>
                <a:cs typeface="Arial" panose="020B0604020202020204" pitchFamily="34" charset="0"/>
              </a:rPr>
              <a:t>We will pause to answer questions in the </a:t>
            </a:r>
            <a:r>
              <a:rPr kumimoji="0" lang="en-US" sz="2400" b="1"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rPr>
              <a:t>Q&amp;A</a:t>
            </a:r>
            <a:r>
              <a:rPr lang="en-US" sz="2400">
                <a:solidFill>
                  <a:srgbClr val="2A335E"/>
                </a:solidFill>
                <a:latin typeface="Arial" panose="020B0604020202020204" pitchFamily="34" charset="0"/>
                <a:cs typeface="Arial" panose="020B0604020202020204" pitchFamily="34" charset="0"/>
              </a:rPr>
              <a:t> throughout the training.</a:t>
            </a:r>
            <a:endParaRPr kumimoji="0" lang="en-US" sz="2400" b="0"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endParaRPr>
          </a:p>
          <a:p>
            <a:pPr marL="800100" lvl="1" indent="-274320">
              <a:spcBef>
                <a:spcPts val="0"/>
              </a:spcBef>
              <a:spcAft>
                <a:spcPts val="600"/>
              </a:spcAft>
              <a:buFont typeface="Wingdings" panose="05000000000000000000" pitchFamily="2" charset="2"/>
              <a:buChar char="§"/>
              <a:defRPr/>
            </a:pPr>
            <a:r>
              <a:rPr lang="en-US" sz="2400">
                <a:solidFill>
                  <a:srgbClr val="2A335E"/>
                </a:solidFill>
                <a:latin typeface="Arial" panose="020B0604020202020204" pitchFamily="34" charset="0"/>
                <a:cs typeface="Arial" panose="020B0604020202020204" pitchFamily="34" charset="0"/>
              </a:rPr>
              <a:t>Questions about a specific student should be sent by email to:</a:t>
            </a:r>
          </a:p>
          <a:p>
            <a:pPr marL="1257300" lvl="2" indent="-342900">
              <a:spcBef>
                <a:spcPts val="0"/>
              </a:spcBef>
              <a:spcAft>
                <a:spcPts val="600"/>
              </a:spcAft>
              <a:buFont typeface="Arial" panose="020B0604020202020204" pitchFamily="34" charset="0"/>
              <a:buChar char="•"/>
              <a:defRPr/>
            </a:pPr>
            <a:r>
              <a:rPr lang="en-US" sz="2000">
                <a:solidFill>
                  <a:srgbClr val="2A335E"/>
                </a:solidFill>
                <a:latin typeface="Arial" panose="020B0604020202020204" pitchFamily="34" charset="0"/>
                <a:cs typeface="Arial" panose="020B0604020202020204" pitchFamily="34" charset="0"/>
              </a:rPr>
              <a:t>MCAS: </a:t>
            </a:r>
            <a:r>
              <a:rPr lang="en-US" sz="2000" err="1">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mcas@doe.mass.edu</a:t>
            </a:r>
            <a:endParaRPr lang="en-US" sz="2000">
              <a:solidFill>
                <a:srgbClr val="3647B6"/>
              </a:solidFill>
              <a:latin typeface="Arial" panose="020B0604020202020204" pitchFamily="34" charset="0"/>
              <a:cs typeface="Arial" panose="020B0604020202020204" pitchFamily="34" charset="0"/>
            </a:endParaRPr>
          </a:p>
          <a:p>
            <a:pPr marL="1257300" lvl="2" indent="-342900">
              <a:spcBef>
                <a:spcPts val="0"/>
              </a:spcBef>
              <a:spcAft>
                <a:spcPts val="600"/>
              </a:spcAft>
              <a:buFont typeface="Arial" panose="020B0604020202020204" pitchFamily="34" charset="0"/>
              <a:buChar char="•"/>
              <a:defRPr/>
            </a:pPr>
            <a:r>
              <a:rPr lang="en-US" sz="2000">
                <a:solidFill>
                  <a:srgbClr val="2A335E"/>
                </a:solidFill>
                <a:latin typeface="Arial" panose="020B0604020202020204" pitchFamily="34" charset="0"/>
                <a:cs typeface="Arial" panose="020B0604020202020204" pitchFamily="34" charset="0"/>
              </a:rPr>
              <a:t>STE Pilot: </a:t>
            </a:r>
            <a:r>
              <a:rPr lang="en-US" sz="2000">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iada_DESE@mass.gov</a:t>
            </a:r>
            <a:r>
              <a:rPr lang="en-US" sz="2000">
                <a:solidFill>
                  <a:srgbClr val="3647B6"/>
                </a:solidFill>
                <a:latin typeface="Arial" panose="020B0604020202020204" pitchFamily="34" charset="0"/>
                <a:cs typeface="Arial" panose="020B0604020202020204" pitchFamily="34" charset="0"/>
              </a:rPr>
              <a:t> </a:t>
            </a:r>
          </a:p>
          <a:p>
            <a:pPr marL="868680" lvl="1" indent="-342900">
              <a:spcBef>
                <a:spcPts val="0"/>
              </a:spcBef>
              <a:spcAft>
                <a:spcPts val="600"/>
              </a:spcAft>
              <a:buFont typeface="Wingdings" panose="05000000000000000000" pitchFamily="2" charset="2"/>
              <a:buChar char="§"/>
              <a:defRPr/>
            </a:pPr>
            <a:endParaRPr lang="en-US" sz="2400">
              <a:solidFill>
                <a:srgbClr val="2A335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2400" b="0" i="0" u="none" strike="noStrike" kern="1200" cap="none" spc="0" normalizeH="0" baseline="0" noProof="0">
              <a:ln>
                <a:noFill/>
              </a:ln>
              <a:solidFill>
                <a:srgbClr val="2A335E"/>
              </a:solidFill>
              <a:effectLst/>
              <a:uLnTx/>
              <a:uFillTx/>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D660E3E-97D4-B608-2FFC-34AFF2AF5D4B}"/>
              </a:ext>
            </a:extLst>
          </p:cNvPr>
          <p:cNvSpPr txBox="1">
            <a:spLocks/>
          </p:cNvSpPr>
          <p:nvPr/>
        </p:nvSpPr>
        <p:spPr>
          <a:xfrm>
            <a:off x="838199" y="4565300"/>
            <a:ext cx="10691393" cy="1510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spcAft>
                <a:spcPts val="600"/>
              </a:spcAft>
              <a:defRPr/>
            </a:pPr>
            <a:endParaRPr lang="en-US" sz="2000">
              <a:solidFill>
                <a:srgbClr val="2A335E"/>
              </a:solidFill>
            </a:endParaRPr>
          </a:p>
          <a:p>
            <a:pPr>
              <a:spcBef>
                <a:spcPts val="0"/>
              </a:spcBef>
              <a:spcAft>
                <a:spcPts val="600"/>
              </a:spcAft>
              <a:defRPr/>
            </a:pPr>
            <a:r>
              <a:rPr lang="en-US" sz="2400">
                <a:solidFill>
                  <a:srgbClr val="2A335E"/>
                </a:solidFill>
              </a:rPr>
              <a:t>This training is being recorded and will be available online in approximately one week on the </a:t>
            </a:r>
            <a:r>
              <a:rPr lang="en-US" sz="2400">
                <a:solidFill>
                  <a:srgbClr val="3647B6"/>
                </a:solidFill>
                <a:hlinkClick r:id="rId5"/>
              </a:rPr>
              <a:t>Massachusetts STE Pilot Resource Center</a:t>
            </a:r>
            <a:r>
              <a:rPr lang="en-US" sz="2400">
                <a:solidFill>
                  <a:srgbClr val="2A335E"/>
                </a:solidFill>
              </a:rPr>
              <a:t>.</a:t>
            </a:r>
          </a:p>
        </p:txBody>
      </p:sp>
      <p:grpSp>
        <p:nvGrpSpPr>
          <p:cNvPr id="6" name="Group 5">
            <a:extLst>
              <a:ext uri="{FF2B5EF4-FFF2-40B4-BE49-F238E27FC236}">
                <a16:creationId xmlns:a16="http://schemas.microsoft.com/office/drawing/2014/main" id="{7BD9775C-DA80-E7F3-BCFC-302FE9D284A4}"/>
              </a:ext>
            </a:extLst>
          </p:cNvPr>
          <p:cNvGrpSpPr/>
          <p:nvPr/>
        </p:nvGrpSpPr>
        <p:grpSpPr>
          <a:xfrm>
            <a:off x="10178120" y="1205800"/>
            <a:ext cx="1351472" cy="958850"/>
            <a:chOff x="10086680" y="2047821"/>
            <a:chExt cx="1351472" cy="958850"/>
          </a:xfrm>
        </p:grpSpPr>
        <p:pic>
          <p:nvPicPr>
            <p:cNvPr id="7" name="Picture 6">
              <a:extLst>
                <a:ext uri="{FF2B5EF4-FFF2-40B4-BE49-F238E27FC236}">
                  <a16:creationId xmlns:a16="http://schemas.microsoft.com/office/drawing/2014/main" id="{A6879243-76EE-BB4D-827B-24E054B29991}"/>
                </a:ext>
              </a:extLst>
            </p:cNvPr>
            <p:cNvPicPr>
              <a:picLocks noChangeAspect="1"/>
            </p:cNvPicPr>
            <p:nvPr/>
          </p:nvPicPr>
          <p:blipFill rotWithShape="1">
            <a:blip r:embed="rId6">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8" name="Oval 7">
              <a:extLst>
                <a:ext uri="{FF2B5EF4-FFF2-40B4-BE49-F238E27FC236}">
                  <a16:creationId xmlns:a16="http://schemas.microsoft.com/office/drawing/2014/main" id="{83A7DCF9-3204-259E-48DA-6347A351BC9D}"/>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71225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34700" cy="1042852"/>
          </a:xfrm>
        </p:spPr>
        <p:txBody>
          <a:bodyPr anchor="ctr">
            <a:normAutofit/>
          </a:bodyPr>
          <a:lstStyle/>
          <a:p>
            <a:r>
              <a:rPr lang="en-US">
                <a:latin typeface="Arial" panose="020B0604020202020204" pitchFamily="34" charset="0"/>
                <a:cs typeface="Arial" panose="020B0604020202020204" pitchFamily="34" charset="0"/>
              </a:rPr>
              <a:t>Poll Question 2</a:t>
            </a:r>
            <a:endParaRPr lang="en-US" sz="4000"/>
          </a:p>
        </p:txBody>
      </p:sp>
      <p:sp>
        <p:nvSpPr>
          <p:cNvPr id="4" name="Content Placeholder 3">
            <a:extLst>
              <a:ext uri="{FF2B5EF4-FFF2-40B4-BE49-F238E27FC236}">
                <a16:creationId xmlns:a16="http://schemas.microsoft.com/office/drawing/2014/main" id="{22F8BD85-E61A-5DA3-0641-12CFAC8F7381}"/>
              </a:ext>
            </a:extLst>
          </p:cNvPr>
          <p:cNvSpPr>
            <a:spLocks noGrp="1"/>
          </p:cNvSpPr>
          <p:nvPr>
            <p:ph idx="1"/>
          </p:nvPr>
        </p:nvSpPr>
        <p:spPr>
          <a:xfrm>
            <a:off x="415637" y="2086984"/>
            <a:ext cx="11571316" cy="3448123"/>
          </a:xfrm>
        </p:spPr>
        <p:txBody>
          <a:bodyPr vert="horz" wrap="square" lIns="91440" tIns="45720" rIns="91440" bIns="45720" rtlCol="0" anchor="t">
            <a:spAutoFit/>
          </a:bodyPr>
          <a:lstStyle/>
          <a:p>
            <a:pPr marL="0" indent="0">
              <a:buNone/>
            </a:pPr>
            <a:r>
              <a:rPr lang="en-US" sz="3200" b="1" dirty="0">
                <a:latin typeface="Arial"/>
                <a:cs typeface="Arial"/>
              </a:rPr>
              <a:t>One of your students needs an update to their SR/PNP after initial upload. What should be your next step?</a:t>
            </a:r>
          </a:p>
          <a:p>
            <a:pPr marL="0" indent="0">
              <a:buNone/>
            </a:pPr>
            <a:endParaRPr lang="en-US" dirty="0"/>
          </a:p>
          <a:p>
            <a:pPr marL="514350" indent="-514350">
              <a:buFont typeface="+mj-lt"/>
              <a:buAutoNum type="alphaUcPeriod"/>
            </a:pPr>
            <a:r>
              <a:rPr lang="en-US" sz="2600" dirty="0">
                <a:latin typeface="Arial"/>
                <a:cs typeface="Arial"/>
              </a:rPr>
              <a:t>Update in the Spring 2024 MCAS Gr. 3-8 admin ONLY</a:t>
            </a:r>
          </a:p>
          <a:p>
            <a:pPr marL="514350" indent="-514350">
              <a:buFont typeface="+mj-lt"/>
              <a:buAutoNum type="alphaUcPeriod"/>
            </a:pPr>
            <a:r>
              <a:rPr lang="en-US" sz="2600" dirty="0">
                <a:latin typeface="Arial"/>
                <a:cs typeface="Arial"/>
              </a:rPr>
              <a:t>Update in the Spring 2024 STE Pilot admin ONLY</a:t>
            </a:r>
            <a:endParaRPr lang="en-US" sz="2600" dirty="0"/>
          </a:p>
          <a:p>
            <a:pPr marL="514350" indent="-514350">
              <a:buFont typeface="+mj-lt"/>
              <a:buAutoNum type="alphaUcPeriod"/>
            </a:pPr>
            <a:r>
              <a:rPr lang="en-US" sz="2600" dirty="0">
                <a:latin typeface="Arial"/>
                <a:cs typeface="Arial"/>
              </a:rPr>
              <a:t>Update in BOTH admins</a:t>
            </a:r>
          </a:p>
          <a:p>
            <a:pPr marL="514350" indent="-514350">
              <a:buFont typeface="+mj-lt"/>
              <a:buAutoNum type="alphaUcPeriod"/>
            </a:pPr>
            <a:r>
              <a:rPr lang="en-US" sz="2600" dirty="0">
                <a:latin typeface="Arial"/>
                <a:cs typeface="Arial"/>
              </a:rPr>
              <a:t>I don't know</a:t>
            </a:r>
          </a:p>
        </p:txBody>
      </p:sp>
      <p:sp>
        <p:nvSpPr>
          <p:cNvPr id="3" name="Rectangle 2">
            <a:extLst>
              <a:ext uri="{FF2B5EF4-FFF2-40B4-BE49-F238E27FC236}">
                <a16:creationId xmlns:a16="http://schemas.microsoft.com/office/drawing/2014/main" id="{CC8D058A-1E03-ED94-8C8D-1B9358698386}"/>
              </a:ext>
            </a:extLst>
          </p:cNvPr>
          <p:cNvSpPr/>
          <p:nvPr/>
        </p:nvSpPr>
        <p:spPr>
          <a:xfrm>
            <a:off x="433247" y="4532811"/>
            <a:ext cx="4726577" cy="4963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13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6" name="Picture 5">
            <a:extLst>
              <a:ext uri="{FF2B5EF4-FFF2-40B4-BE49-F238E27FC236}">
                <a16:creationId xmlns:a16="http://schemas.microsoft.com/office/drawing/2014/main" id="{334314B7-9A7A-4CA3-A616-00FC21CDC8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98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34700" cy="1042852"/>
          </a:xfrm>
        </p:spPr>
        <p:txBody>
          <a:bodyPr anchor="ctr">
            <a:normAutofit/>
          </a:bodyPr>
          <a:lstStyle/>
          <a:p>
            <a:r>
              <a:rPr lang="en-US">
                <a:latin typeface="Arial"/>
                <a:cs typeface="Arial"/>
              </a:rPr>
              <a:t>Sandbox time</a:t>
            </a:r>
            <a:endParaRPr lang="en-US"/>
          </a:p>
        </p:txBody>
      </p:sp>
      <p:sp>
        <p:nvSpPr>
          <p:cNvPr id="4" name="Content Placeholder 3">
            <a:extLst>
              <a:ext uri="{FF2B5EF4-FFF2-40B4-BE49-F238E27FC236}">
                <a16:creationId xmlns:a16="http://schemas.microsoft.com/office/drawing/2014/main" id="{22F8BD85-E61A-5DA3-0641-12CFAC8F7381}"/>
              </a:ext>
            </a:extLst>
          </p:cNvPr>
          <p:cNvSpPr>
            <a:spLocks noGrp="1"/>
          </p:cNvSpPr>
          <p:nvPr>
            <p:ph idx="1"/>
          </p:nvPr>
        </p:nvSpPr>
        <p:spPr>
          <a:xfrm>
            <a:off x="838200" y="2086984"/>
            <a:ext cx="10515600" cy="3558923"/>
          </a:xfrm>
        </p:spPr>
        <p:txBody>
          <a:bodyPr vert="horz" lIns="91440" tIns="45720" rIns="91440" bIns="45720" rtlCol="0" anchor="t">
            <a:spAutoFit/>
          </a:bodyPr>
          <a:lstStyle/>
          <a:p>
            <a:pPr marL="0" indent="0">
              <a:buNone/>
            </a:pPr>
            <a:r>
              <a:rPr lang="en-US" sz="3200" b="1">
                <a:latin typeface="Arial"/>
                <a:cs typeface="Arial"/>
              </a:rPr>
              <a:t>Which of the following demos would you like to see us do again?</a:t>
            </a:r>
            <a:endParaRPr lang="en-US" sz="3200" b="1"/>
          </a:p>
          <a:p>
            <a:pPr marL="0" indent="0">
              <a:buNone/>
            </a:pPr>
            <a:endParaRPr lang="en-US"/>
          </a:p>
          <a:p>
            <a:pPr marL="514350" indent="-514350">
              <a:buFont typeface="Calibri Light" panose="020F0302020204030204"/>
              <a:buAutoNum type="alphaUcPeriod"/>
            </a:pPr>
            <a:r>
              <a:rPr lang="en-US">
                <a:latin typeface="Arial"/>
                <a:cs typeface="Arial"/>
              </a:rPr>
              <a:t>Prepping the file for import</a:t>
            </a:r>
            <a:endParaRPr lang="en-US"/>
          </a:p>
          <a:p>
            <a:pPr marL="514350" indent="-514350">
              <a:buAutoNum type="alphaUcPeriod"/>
            </a:pPr>
            <a:r>
              <a:rPr lang="en-US">
                <a:latin typeface="Arial"/>
                <a:cs typeface="Arial"/>
              </a:rPr>
              <a:t>Importing the file</a:t>
            </a:r>
          </a:p>
          <a:p>
            <a:pPr marL="514350" indent="-514350">
              <a:buAutoNum type="alphaUcPeriod"/>
            </a:pPr>
            <a:r>
              <a:rPr lang="en-US">
                <a:latin typeface="Arial"/>
                <a:cs typeface="Arial"/>
              </a:rPr>
              <a:t>I do not need to see any of the demos again</a:t>
            </a:r>
          </a:p>
          <a:p>
            <a:pPr marL="0" indent="0">
              <a:buNone/>
            </a:pPr>
            <a:endParaRPr lang="en-US">
              <a:latin typeface="Arial"/>
              <a:cs typeface="Arial"/>
            </a:endParaRPr>
          </a:p>
        </p:txBody>
      </p:sp>
    </p:spTree>
    <p:extLst>
      <p:ext uri="{BB962C8B-B14F-4D97-AF65-F5344CB8AC3E}">
        <p14:creationId xmlns:p14="http://schemas.microsoft.com/office/powerpoint/2010/main" val="143051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A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585976" y="2973597"/>
            <a:ext cx="8929624" cy="1093686"/>
          </a:xfrm>
        </p:spPr>
        <p:txBody>
          <a:bodyPr>
            <a:normAutofit/>
          </a:bodyPr>
          <a:lstStyle/>
          <a:p>
            <a:r>
              <a:rPr lang="en-US" sz="4400"/>
              <a:t>Resources &amp; Support</a:t>
            </a:r>
          </a:p>
        </p:txBody>
      </p:sp>
      <p:sp>
        <p:nvSpPr>
          <p:cNvPr id="5" name="矩形 7">
            <a:extLst>
              <a:ext uri="{FF2B5EF4-FFF2-40B4-BE49-F238E27FC236}">
                <a16:creationId xmlns:a16="http://schemas.microsoft.com/office/drawing/2014/main" id="{185CA773-EB9B-18CD-CF1E-C6A4BE64E348}"/>
              </a:ext>
            </a:extLst>
          </p:cNvPr>
          <p:cNvSpPr/>
          <p:nvPr/>
        </p:nvSpPr>
        <p:spPr>
          <a:xfrm>
            <a:off x="274320" y="3010172"/>
            <a:ext cx="1133855" cy="940035"/>
          </a:xfrm>
          <a:prstGeom prst="rect">
            <a:avLst/>
          </a:prstGeom>
          <a:solidFill>
            <a:srgbClr val="2A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Segoe SemiBold" panose="020B0703040204020203" pitchFamily="34" charset="0"/>
                <a:cs typeface="Segoe SemiBold" panose="020B0703040204020203" pitchFamily="34" charset="0"/>
              </a:rPr>
              <a:t>05</a:t>
            </a:r>
            <a:endParaRPr lang="zh-CN" altLang="en-US" sz="4400">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12268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5DD350-E5F0-4EBA-B112-128825829FE8}"/>
              </a:ext>
            </a:extLst>
          </p:cNvPr>
          <p:cNvSpPr/>
          <p:nvPr/>
        </p:nvSpPr>
        <p:spPr>
          <a:xfrm>
            <a:off x="328434" y="2536897"/>
            <a:ext cx="3676719" cy="154744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480020" y="241089"/>
            <a:ext cx="11369675" cy="679450"/>
          </a:xfrm>
        </p:spPr>
        <p:txBody>
          <a:bodyPr>
            <a:normAutofit/>
          </a:bodyPr>
          <a:lstStyle/>
          <a:p>
            <a:r>
              <a:rPr lang="en-US" sz="3200" b="1">
                <a:solidFill>
                  <a:srgbClr val="2A335E"/>
                </a:solidFill>
              </a:rPr>
              <a:t>Reference: Spring 2024 STE Pilot Test Codes</a:t>
            </a:r>
          </a:p>
        </p:txBody>
      </p:sp>
      <p:sp>
        <p:nvSpPr>
          <p:cNvPr id="3" name="Content Placeholder 2">
            <a:extLst>
              <a:ext uri="{FF2B5EF4-FFF2-40B4-BE49-F238E27FC236}">
                <a16:creationId xmlns:a16="http://schemas.microsoft.com/office/drawing/2014/main" id="{3E6B7175-84DE-43B0-B137-90EA117B137E}"/>
              </a:ext>
            </a:extLst>
          </p:cNvPr>
          <p:cNvSpPr>
            <a:spLocks noGrp="1"/>
          </p:cNvSpPr>
          <p:nvPr>
            <p:ph idx="4294967295"/>
          </p:nvPr>
        </p:nvSpPr>
        <p:spPr>
          <a:xfrm>
            <a:off x="492480" y="920539"/>
            <a:ext cx="11371262" cy="1163995"/>
          </a:xfrm>
        </p:spPr>
        <p:txBody>
          <a:bodyPr vert="horz" lIns="91440" tIns="45720" rIns="91440" bIns="45720" rtlCol="0" anchor="t">
            <a:noAutofit/>
          </a:bodyPr>
          <a:lstStyle/>
          <a:p>
            <a:pPr marL="0" indent="0">
              <a:lnSpc>
                <a:spcPct val="120000"/>
              </a:lnSpc>
              <a:buNone/>
            </a:pPr>
            <a:r>
              <a:rPr lang="en-US" sz="2200" dirty="0">
                <a:solidFill>
                  <a:srgbClr val="2A335E"/>
                </a:solidFill>
                <a:latin typeface="Arial"/>
                <a:cs typeface="Arial"/>
              </a:rPr>
              <a:t>The test codes for students participating in the STE Pilot differ from the regular MCAS STE test codes. This shows which codes correlate to which test sessions and is helpful to reference when creating student sessions via the SR/PNP import.</a:t>
            </a:r>
          </a:p>
        </p:txBody>
      </p:sp>
      <p:sp>
        <p:nvSpPr>
          <p:cNvPr id="18" name="Rectangle 17">
            <a:extLst>
              <a:ext uri="{FF2B5EF4-FFF2-40B4-BE49-F238E27FC236}">
                <a16:creationId xmlns:a16="http://schemas.microsoft.com/office/drawing/2014/main" id="{A95B9026-82EE-4C4F-9EE2-1289DD114472}"/>
              </a:ext>
            </a:extLst>
          </p:cNvPr>
          <p:cNvSpPr/>
          <p:nvPr/>
        </p:nvSpPr>
        <p:spPr>
          <a:xfrm>
            <a:off x="4244813" y="3749991"/>
            <a:ext cx="3666750" cy="154744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3216A2-329A-4D40-A21D-F096F44409EA}"/>
              </a:ext>
            </a:extLst>
          </p:cNvPr>
          <p:cNvSpPr txBox="1"/>
          <p:nvPr/>
        </p:nvSpPr>
        <p:spPr>
          <a:xfrm>
            <a:off x="539912" y="2772011"/>
            <a:ext cx="3253762" cy="1077218"/>
          </a:xfrm>
          <a:prstGeom prst="rect">
            <a:avLst/>
          </a:prstGeom>
          <a:noFill/>
        </p:spPr>
        <p:txBody>
          <a:bodyPr wrap="square" rtlCol="0">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STE Pilot – Sess. 1</a:t>
            </a:r>
          </a:p>
          <a:p>
            <a:pPr algn="ctr"/>
            <a:r>
              <a:rPr lang="fr-FR" sz="1600" b="1" dirty="0">
                <a:solidFill>
                  <a:schemeClr val="bg1"/>
                </a:solidFill>
                <a:latin typeface="Arial" panose="020B0604020202020204" pitchFamily="34" charset="0"/>
                <a:ea typeface="Open Sans" panose="020B0606030504020204" pitchFamily="34" charset="0"/>
                <a:cs typeface="Arial" panose="020B0604020202020204" pitchFamily="34" charset="0"/>
              </a:rPr>
              <a:t>Test Codes</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05MS1</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08MS1</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3679B38-48C7-890C-B83A-23D731B2CC7C}"/>
              </a:ext>
            </a:extLst>
          </p:cNvPr>
          <p:cNvSpPr txBox="1"/>
          <p:nvPr/>
        </p:nvSpPr>
        <p:spPr>
          <a:xfrm>
            <a:off x="4332425" y="3985105"/>
            <a:ext cx="3579138" cy="1077218"/>
          </a:xfrm>
          <a:prstGeom prst="rect">
            <a:avLst/>
          </a:prstGeom>
          <a:noFill/>
        </p:spPr>
        <p:txBody>
          <a:bodyPr wrap="square" rtlCol="0">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STE Pilot – Sess. 2</a:t>
            </a:r>
          </a:p>
          <a:p>
            <a:pPr algn="ctr"/>
            <a:r>
              <a:rPr lang="fr-FR" sz="1600" b="1" dirty="0">
                <a:solidFill>
                  <a:schemeClr val="bg1"/>
                </a:solidFill>
                <a:latin typeface="Arial" panose="020B0604020202020204" pitchFamily="34" charset="0"/>
                <a:ea typeface="Open Sans" panose="020B0606030504020204" pitchFamily="34" charset="0"/>
                <a:cs typeface="Arial" panose="020B0604020202020204" pitchFamily="34" charset="0"/>
              </a:rPr>
              <a:t>Test Codes</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05PIS1</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08PIS1</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DC3B211-C4EA-6862-4B2D-B27A6D1558F2}"/>
              </a:ext>
            </a:extLst>
          </p:cNvPr>
          <p:cNvSpPr/>
          <p:nvPr/>
        </p:nvSpPr>
        <p:spPr>
          <a:xfrm>
            <a:off x="8154128" y="4747500"/>
            <a:ext cx="3666750" cy="154744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F5BB36B-3094-04D5-6DEA-C0A3B9A51166}"/>
              </a:ext>
            </a:extLst>
          </p:cNvPr>
          <p:cNvSpPr txBox="1"/>
          <p:nvPr/>
        </p:nvSpPr>
        <p:spPr>
          <a:xfrm>
            <a:off x="8241740" y="4982614"/>
            <a:ext cx="3579138" cy="1077218"/>
          </a:xfrm>
          <a:prstGeom prst="rect">
            <a:avLst/>
          </a:prstGeom>
          <a:noFill/>
        </p:spPr>
        <p:txBody>
          <a:bodyPr wrap="square" rtlCol="0">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STE Pilot - Questionnaire</a:t>
            </a:r>
          </a:p>
          <a:p>
            <a:pPr algn="ctr"/>
            <a:r>
              <a:rPr lang="fr-FR" sz="1600" b="1" dirty="0">
                <a:solidFill>
                  <a:schemeClr val="bg1"/>
                </a:solidFill>
                <a:latin typeface="Arial" panose="020B0604020202020204" pitchFamily="34" charset="0"/>
                <a:ea typeface="Open Sans" panose="020B0606030504020204" pitchFamily="34" charset="0"/>
                <a:cs typeface="Arial" panose="020B0604020202020204" pitchFamily="34" charset="0"/>
              </a:rPr>
              <a:t>Test Codes</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05MS3</a:t>
            </a:r>
          </a:p>
          <a:p>
            <a:pPr algn="ct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US" sz="1600" dirty="0">
                <a:solidFill>
                  <a:schemeClr val="bg1"/>
                </a:solidFill>
                <a:latin typeface="Book Antiqua" panose="02040602050305030304" pitchFamily="18" charset="0"/>
                <a:ea typeface="Open Sans" panose="020B0606030504020204" pitchFamily="34" charset="0"/>
                <a:cs typeface="Arial" panose="020B0604020202020204" pitchFamily="34" charset="0"/>
              </a:rPr>
              <a:t>I</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08MS3</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099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493273" y="105933"/>
            <a:ext cx="11369675" cy="679450"/>
          </a:xfrm>
        </p:spPr>
        <p:txBody>
          <a:bodyPr>
            <a:normAutofit/>
          </a:bodyPr>
          <a:lstStyle/>
          <a:p>
            <a:r>
              <a:rPr lang="en-US" sz="3200" b="1" dirty="0">
                <a:solidFill>
                  <a:srgbClr val="2A335E"/>
                </a:solidFill>
              </a:rPr>
              <a:t>Reference: Creating Sessions</a:t>
            </a:r>
          </a:p>
        </p:txBody>
      </p:sp>
      <p:sp>
        <p:nvSpPr>
          <p:cNvPr id="3" name="Content Placeholder 2">
            <a:extLst>
              <a:ext uri="{FF2B5EF4-FFF2-40B4-BE49-F238E27FC236}">
                <a16:creationId xmlns:a16="http://schemas.microsoft.com/office/drawing/2014/main" id="{3E6B7175-84DE-43B0-B137-90EA117B137E}"/>
              </a:ext>
            </a:extLst>
          </p:cNvPr>
          <p:cNvSpPr>
            <a:spLocks noGrp="1"/>
          </p:cNvSpPr>
          <p:nvPr>
            <p:ph idx="4294967295"/>
          </p:nvPr>
        </p:nvSpPr>
        <p:spPr>
          <a:xfrm>
            <a:off x="518606" y="738869"/>
            <a:ext cx="11371262" cy="1163995"/>
          </a:xfrm>
        </p:spPr>
        <p:txBody>
          <a:bodyPr vert="horz" lIns="91440" tIns="45720" rIns="91440" bIns="45720" rtlCol="0" anchor="t">
            <a:noAutofit/>
          </a:bodyPr>
          <a:lstStyle/>
          <a:p>
            <a:pPr marL="0" marR="0" indent="0">
              <a:spcBef>
                <a:spcPts val="0"/>
              </a:spcBef>
              <a:spcAft>
                <a:spcPts val="1200"/>
              </a:spcAft>
              <a:buNone/>
            </a:pPr>
            <a:r>
              <a:rPr lang="en-US" sz="2000" dirty="0">
                <a:solidFill>
                  <a:srgbClr val="2A335E"/>
                </a:solidFill>
                <a:effectLst/>
                <a:ea typeface="Calibri" panose="020F0502020204030204" pitchFamily="34" charset="0"/>
              </a:rPr>
              <a:t>If sessions are going to be created by .CSV import, the session names need to be assigned to each of the three test codes. </a:t>
            </a:r>
          </a:p>
          <a:p>
            <a:pPr marL="0" marR="0" indent="0">
              <a:spcBef>
                <a:spcPts val="0"/>
              </a:spcBef>
              <a:buNone/>
            </a:pPr>
            <a:r>
              <a:rPr lang="en-US" sz="2000" dirty="0">
                <a:solidFill>
                  <a:srgbClr val="2A335E"/>
                </a:solidFill>
                <a:effectLst/>
                <a:ea typeface="Calibri" panose="020F0502020204030204" pitchFamily="34" charset="0"/>
              </a:rPr>
              <a:t>This can be done within the .CSV file in two ways:</a:t>
            </a:r>
          </a:p>
        </p:txBody>
      </p:sp>
      <p:sp>
        <p:nvSpPr>
          <p:cNvPr id="18" name="Rectangle 17">
            <a:extLst>
              <a:ext uri="{FF2B5EF4-FFF2-40B4-BE49-F238E27FC236}">
                <a16:creationId xmlns:a16="http://schemas.microsoft.com/office/drawing/2014/main" id="{A95B9026-82EE-4C4F-9EE2-1289DD114472}"/>
              </a:ext>
            </a:extLst>
          </p:cNvPr>
          <p:cNvSpPr/>
          <p:nvPr/>
        </p:nvSpPr>
        <p:spPr>
          <a:xfrm>
            <a:off x="492480" y="2005167"/>
            <a:ext cx="11371262" cy="23447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679B38-48C7-890C-B83A-23D731B2CC7C}"/>
              </a:ext>
            </a:extLst>
          </p:cNvPr>
          <p:cNvSpPr txBox="1"/>
          <p:nvPr/>
        </p:nvSpPr>
        <p:spPr>
          <a:xfrm>
            <a:off x="518606" y="2069494"/>
            <a:ext cx="10855234" cy="2523768"/>
          </a:xfrm>
          <a:prstGeom prst="rect">
            <a:avLst/>
          </a:prstGeom>
          <a:noFill/>
        </p:spPr>
        <p:txBody>
          <a:bodyPr wrap="square" rtlCol="0">
            <a:spAutoFit/>
          </a:bodyPr>
          <a:lstStyle/>
          <a:p>
            <a:pPr marL="342900" marR="0" lvl="0" indent="-342900" fontAlgn="ctr">
              <a:spcBef>
                <a:spcPts val="0"/>
              </a:spcBef>
              <a:spcAft>
                <a:spcPts val="1200"/>
              </a:spcAft>
              <a:buFont typeface="+mj-lt"/>
              <a:buAutoNum type="arabicPeriod"/>
              <a:tabLst>
                <a:tab pos="457200" algn="l"/>
              </a:tabLst>
            </a:pP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By adjusting the </a:t>
            </a:r>
            <a:r>
              <a:rPr lang="en-US" sz="2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Student Registration </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Import .CSV file so there are three rows for each student, with each test code on its own row (in Column J), along with the preferred session name (in Column M) for each test code. </a:t>
            </a:r>
            <a:r>
              <a:rPr lang="en-US"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can be done during the initial registration import or as a second import. </a:t>
            </a:r>
          </a:p>
          <a:p>
            <a:pPr marL="742950" marR="0" lvl="1" indent="-285750">
              <a:spcBef>
                <a:spcPts val="0"/>
              </a:spcBef>
              <a:spcAft>
                <a:spcPts val="0"/>
              </a:spcAft>
              <a:buFont typeface="Symbol" panose="05050102010706020507" pitchFamily="18" charset="2"/>
              <a:buChar char=""/>
            </a:pPr>
            <a:r>
              <a:rPr lang="en-US" sz="1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Note: Uploading a session name to one student record without the test code populated in column J, such as on initial import, </a:t>
            </a:r>
            <a:r>
              <a:rPr lang="en-US" sz="1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will not</a:t>
            </a:r>
            <a:r>
              <a:rPr lang="en-US" sz="1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result in unique session names being auto-created for each test code. Session names need to be listed out by test code if creating sessions via import.</a:t>
            </a:r>
            <a:endParaRPr lang="en-US" sz="14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fontAlgn="ctr">
              <a:spcBef>
                <a:spcPts val="0"/>
              </a:spcBef>
              <a:spcAft>
                <a:spcPts val="0"/>
              </a:spcAft>
              <a:tabLst>
                <a:tab pos="457200" algn="l"/>
              </a:tabLst>
            </a:pP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75116AB-8EF9-0FB1-BF29-5226A9EE7D09}"/>
              </a:ext>
            </a:extLst>
          </p:cNvPr>
          <p:cNvSpPr/>
          <p:nvPr/>
        </p:nvSpPr>
        <p:spPr>
          <a:xfrm>
            <a:off x="518606" y="4559017"/>
            <a:ext cx="11371262" cy="15936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9963E6-EDC4-7D0F-4680-A0B6E80A7F97}"/>
              </a:ext>
            </a:extLst>
          </p:cNvPr>
          <p:cNvSpPr txBox="1"/>
          <p:nvPr/>
        </p:nvSpPr>
        <p:spPr>
          <a:xfrm>
            <a:off x="518606" y="4621812"/>
            <a:ext cx="10855234" cy="1723549"/>
          </a:xfrm>
          <a:prstGeom prst="rect">
            <a:avLst/>
          </a:prstGeom>
          <a:noFill/>
        </p:spPr>
        <p:txBody>
          <a:bodyPr wrap="square" rtlCol="0">
            <a:spAutoFit/>
          </a:bodyPr>
          <a:lstStyle/>
          <a:p>
            <a:pPr marL="342900" marR="0" lvl="0" indent="-342900" fontAlgn="ctr">
              <a:spcBef>
                <a:spcPts val="0"/>
              </a:spcBef>
              <a:spcAft>
                <a:spcPts val="0"/>
              </a:spcAft>
              <a:buFont typeface="+mj-lt"/>
              <a:buAutoNum type="arabicPeriod" startAt="2"/>
              <a:tabLst>
                <a:tab pos="457200" algn="l"/>
              </a:tabLst>
            </a:pP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By performing a </a:t>
            </a:r>
            <a:r>
              <a:rPr lang="en-US" sz="2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Student Registration </a:t>
            </a:r>
            <a:r>
              <a:rPr lang="en-US" sz="2200" i="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Export</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after initial import which will automatically show three records for each student, with test codes populated. Enter the preferred session name (in Column M) for each test code, then perform a </a:t>
            </a:r>
            <a:r>
              <a:rPr lang="en-US" sz="2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Student Registration Import</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to create the sessions.</a:t>
            </a:r>
            <a:r>
              <a:rPr lang="en-US" sz="2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fontAlgn="ctr">
              <a:spcBef>
                <a:spcPts val="0"/>
              </a:spcBef>
              <a:spcAft>
                <a:spcPts val="0"/>
              </a:spcAft>
              <a:tabLst>
                <a:tab pos="457200" algn="l"/>
              </a:tabLst>
            </a:pP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367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733425" y="288925"/>
            <a:ext cx="11369675" cy="679450"/>
          </a:xfrm>
        </p:spPr>
        <p:txBody>
          <a:bodyPr>
            <a:normAutofit/>
          </a:bodyPr>
          <a:lstStyle/>
          <a:p>
            <a:r>
              <a:rPr lang="en-US" altLang="zh-CN" sz="3200" b="1">
                <a:solidFill>
                  <a:srgbClr val="2A335E"/>
                </a:solidFill>
              </a:rPr>
              <a:t>Resources &amp; Support – </a:t>
            </a:r>
            <a:r>
              <a:rPr lang="en-US" sz="3200" i="1">
                <a:solidFill>
                  <a:srgbClr val="2A335E"/>
                </a:solidFill>
                <a:latin typeface="Arial" panose="020B0604020202020204" pitchFamily="34" charset="0"/>
                <a:cs typeface="Arial" panose="020B0604020202020204" pitchFamily="34" charset="0"/>
              </a:rPr>
              <a:t>STE Pilot</a:t>
            </a:r>
            <a:endParaRPr lang="en-US" sz="3200" b="1">
              <a:solidFill>
                <a:srgbClr val="2A335E"/>
              </a:solidFill>
            </a:endParaRPr>
          </a:p>
        </p:txBody>
      </p:sp>
      <p:sp>
        <p:nvSpPr>
          <p:cNvPr id="8" name="TextBox 7">
            <a:extLst>
              <a:ext uri="{FF2B5EF4-FFF2-40B4-BE49-F238E27FC236}">
                <a16:creationId xmlns:a16="http://schemas.microsoft.com/office/drawing/2014/main" id="{40BFCC0C-01C3-5ABC-2B68-66C524EFC9D5}"/>
              </a:ext>
            </a:extLst>
          </p:cNvPr>
          <p:cNvSpPr txBox="1"/>
          <p:nvPr/>
        </p:nvSpPr>
        <p:spPr>
          <a:xfrm>
            <a:off x="827635" y="968375"/>
            <a:ext cx="11181253" cy="5262979"/>
          </a:xfrm>
          <a:prstGeom prst="rect">
            <a:avLst/>
          </a:prstGeom>
          <a:noFill/>
        </p:spPr>
        <p:txBody>
          <a:bodyPr wrap="square">
            <a:spAutoFit/>
          </a:bodyPr>
          <a:lstStyle/>
          <a:p>
            <a:r>
              <a:rPr lang="en-US" sz="2400">
                <a:solidFill>
                  <a:srgbClr val="2A335E"/>
                </a:solidFill>
                <a:latin typeface="Arial" panose="020B0604020202020204" pitchFamily="34" charset="0"/>
                <a:cs typeface="Arial" panose="020B0604020202020204" pitchFamily="34" charset="0"/>
              </a:rPr>
              <a:t>The Massachusetts STE Pilot Resource Center</a:t>
            </a:r>
          </a:p>
          <a:p>
            <a:r>
              <a:rPr lang="en-US" sz="2400">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https://ma-</a:t>
            </a:r>
            <a:r>
              <a:rPr lang="en-US" sz="2400" err="1">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innov</a:t>
            </a:r>
            <a:r>
              <a:rPr lang="en-US" sz="2400">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2400" err="1">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sci.mypearsonsupport.com</a:t>
            </a:r>
            <a:r>
              <a:rPr lang="en-US" sz="2400">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2400">
                <a:solidFill>
                  <a:srgbClr val="3647B6"/>
                </a:solidFill>
                <a:latin typeface="Arial" panose="020B0604020202020204" pitchFamily="34" charset="0"/>
                <a:cs typeface="Arial" panose="020B0604020202020204" pitchFamily="34" charset="0"/>
              </a:rPr>
              <a:t> </a:t>
            </a:r>
            <a:r>
              <a:rPr lang="en-US" sz="2400">
                <a:solidFill>
                  <a:srgbClr val="2A335E"/>
                </a:solidFill>
                <a:latin typeface="Arial" panose="020B0604020202020204" pitchFamily="34" charset="0"/>
                <a:cs typeface="Arial" panose="020B0604020202020204" pitchFamily="34" charset="0"/>
              </a:rPr>
              <a:t>includes the following:</a:t>
            </a:r>
            <a:endParaRPr lang="en-US" sz="2400">
              <a:solidFill>
                <a:srgbClr val="3647B6"/>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endParaRPr lang="en-US" sz="2400">
              <a:solidFill>
                <a:srgbClr val="3647B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A recording of this session</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Sample Tasks</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Test Administrator Manuals</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Principal’s Administration Manual</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Statewide Testing Schedule and Administration Deadlines</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solidFill>
                  <a:srgbClr val="2A335E"/>
                </a:solidFill>
                <a:latin typeface="Arial" panose="020B0604020202020204" pitchFamily="34" charset="0"/>
                <a:cs typeface="Arial" panose="020B0604020202020204" pitchFamily="34" charset="0"/>
              </a:rPr>
              <a:t>Other materials from MCAS</a:t>
            </a:r>
          </a:p>
        </p:txBody>
      </p:sp>
    </p:spTree>
    <p:extLst>
      <p:ext uri="{BB962C8B-B14F-4D97-AF65-F5344CB8AC3E}">
        <p14:creationId xmlns:p14="http://schemas.microsoft.com/office/powerpoint/2010/main" val="392429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38A-2895-470E-8C4E-EF776A868E7F}"/>
              </a:ext>
            </a:extLst>
          </p:cNvPr>
          <p:cNvSpPr>
            <a:spLocks noGrp="1"/>
          </p:cNvSpPr>
          <p:nvPr>
            <p:ph type="title" idx="4294967295"/>
          </p:nvPr>
        </p:nvSpPr>
        <p:spPr>
          <a:xfrm>
            <a:off x="683147" y="325140"/>
            <a:ext cx="11369675" cy="679450"/>
          </a:xfrm>
        </p:spPr>
        <p:txBody>
          <a:bodyPr>
            <a:noAutofit/>
          </a:bodyPr>
          <a:lstStyle/>
          <a:p>
            <a:r>
              <a:rPr lang="en-US" altLang="zh-CN" sz="3200" b="1">
                <a:solidFill>
                  <a:srgbClr val="2A335E"/>
                </a:solidFill>
              </a:rPr>
              <a:t>Resources &amp; Support – </a:t>
            </a:r>
            <a:r>
              <a:rPr lang="en-US" sz="3200" i="1">
                <a:solidFill>
                  <a:srgbClr val="2A335E"/>
                </a:solidFill>
                <a:latin typeface="Arial" panose="020B0604020202020204" pitchFamily="34" charset="0"/>
                <a:cs typeface="Arial" panose="020B0604020202020204" pitchFamily="34" charset="0"/>
              </a:rPr>
              <a:t>MCAS and MCAS STE Pilot</a:t>
            </a:r>
            <a:endParaRPr lang="en-US" sz="3200" b="1">
              <a:solidFill>
                <a:srgbClr val="2A335E"/>
              </a:solidFill>
            </a:endParaRPr>
          </a:p>
        </p:txBody>
      </p:sp>
      <p:sp>
        <p:nvSpPr>
          <p:cNvPr id="8" name="TextBox 7">
            <a:extLst>
              <a:ext uri="{FF2B5EF4-FFF2-40B4-BE49-F238E27FC236}">
                <a16:creationId xmlns:a16="http://schemas.microsoft.com/office/drawing/2014/main" id="{40BFCC0C-01C3-5ABC-2B68-66C524EFC9D5}"/>
              </a:ext>
            </a:extLst>
          </p:cNvPr>
          <p:cNvSpPr txBox="1"/>
          <p:nvPr/>
        </p:nvSpPr>
        <p:spPr>
          <a:xfrm>
            <a:off x="683147" y="1197620"/>
            <a:ext cx="9883775" cy="4462760"/>
          </a:xfrm>
          <a:prstGeom prst="rect">
            <a:avLst/>
          </a:prstGeom>
          <a:noFill/>
        </p:spPr>
        <p:txBody>
          <a:bodyPr wrap="square">
            <a:spAutoFit/>
          </a:bodyPr>
          <a:lstStyle/>
          <a:p>
            <a:r>
              <a:rPr lang="en-US" sz="2400">
                <a:solidFill>
                  <a:srgbClr val="2A335E"/>
                </a:solidFill>
                <a:latin typeface="Arial" panose="020B0604020202020204" pitchFamily="34" charset="0"/>
                <a:cs typeface="Arial" panose="020B0604020202020204" pitchFamily="34" charset="0"/>
              </a:rPr>
              <a:t>General test administration questions on logistics and technology (e.g., </a:t>
            </a:r>
            <a:r>
              <a:rPr lang="en-US" altLang="zh-CN" sz="2400">
                <a:solidFill>
                  <a:srgbClr val="2A335E"/>
                </a:solidFill>
                <a:latin typeface="Arial" panose="020B0604020202020204" pitchFamily="34" charset="0"/>
                <a:cs typeface="Arial" panose="020B0604020202020204" pitchFamily="34" charset="0"/>
              </a:rPr>
              <a:t>PearsonAccess</a:t>
            </a:r>
            <a:r>
              <a:rPr lang="en-US" altLang="zh-CN" sz="2400" baseline="30000">
                <a:solidFill>
                  <a:srgbClr val="2A335E"/>
                </a:solidFill>
                <a:latin typeface="Arial" panose="020B0604020202020204" pitchFamily="34" charset="0"/>
                <a:cs typeface="Arial" panose="020B0604020202020204" pitchFamily="34" charset="0"/>
              </a:rPr>
              <a:t>next</a:t>
            </a:r>
            <a:r>
              <a:rPr lang="en-US" altLang="zh-CN" sz="2400">
                <a:solidFill>
                  <a:srgbClr val="2A335E"/>
                </a:solidFill>
                <a:latin typeface="Arial" panose="020B0604020202020204" pitchFamily="34" charset="0"/>
                <a:cs typeface="Arial" panose="020B0604020202020204" pitchFamily="34" charset="0"/>
              </a:rPr>
              <a:t>, SR/PNP, TestNav)</a:t>
            </a:r>
            <a:r>
              <a:rPr lang="en-US" sz="2400">
                <a:solidFill>
                  <a:srgbClr val="2A335E"/>
                </a:solidFill>
                <a:latin typeface="Arial" panose="020B0604020202020204" pitchFamily="34" charset="0"/>
                <a:cs typeface="Arial" panose="020B0604020202020204" pitchFamily="34" charset="0"/>
              </a:rPr>
              <a:t> should be directed to the MCAS service center.</a:t>
            </a:r>
          </a:p>
          <a:p>
            <a:pPr marL="342900" indent="-342900">
              <a:buFont typeface="Wingdings" panose="05000000000000000000" pitchFamily="2" charset="2"/>
              <a:buChar char="Ø"/>
            </a:pPr>
            <a:endParaRPr lang="en-US" sz="2400">
              <a:solidFill>
                <a:srgbClr val="2A335E"/>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altLang="en-US" sz="2400">
                <a:solidFill>
                  <a:srgbClr val="2A335E"/>
                </a:solidFill>
                <a:latin typeface="Arial" panose="020B0604020202020204" pitchFamily="34" charset="0"/>
                <a:cs typeface="Arial" panose="020B0604020202020204" pitchFamily="34" charset="0"/>
              </a:rPr>
              <a:t>Web: </a:t>
            </a:r>
            <a:r>
              <a:rPr lang="en-US" altLang="en-US" sz="2400" err="1">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mcas.pearsonsupport.com</a:t>
            </a:r>
            <a:r>
              <a:rPr lang="en-US" altLang="en-US" sz="2400">
                <a:solidFill>
                  <a:srgbClr val="3647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altLang="en-US" sz="2400">
                <a:solidFill>
                  <a:srgbClr val="3647B6"/>
                </a:solidFill>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Ø"/>
            </a:pPr>
            <a:endParaRPr lang="en-US" altLang="en-US" sz="2400">
              <a:solidFill>
                <a:srgbClr val="3647B6"/>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altLang="en-US" sz="2400">
                <a:solidFill>
                  <a:srgbClr val="2A335E"/>
                </a:solidFill>
                <a:latin typeface="Arial" panose="020B0604020202020204" pitchFamily="34" charset="0"/>
                <a:cs typeface="Arial" panose="020B0604020202020204" pitchFamily="34" charset="0"/>
              </a:rPr>
              <a:t>Email: </a:t>
            </a:r>
            <a:r>
              <a:rPr lang="en-US" altLang="en-US" sz="2400" err="1">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mcas@cognia.org</a:t>
            </a:r>
            <a:r>
              <a:rPr lang="en-US" altLang="en-US" sz="2400">
                <a:solidFill>
                  <a:srgbClr val="3647B6"/>
                </a:solidFill>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Ø"/>
            </a:pPr>
            <a:endParaRPr lang="en-US" altLang="en-US" sz="2400">
              <a:solidFill>
                <a:srgbClr val="3647B6"/>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altLang="en-US" sz="2400">
                <a:solidFill>
                  <a:srgbClr val="2A335E"/>
                </a:solidFill>
                <a:latin typeface="Arial" panose="020B0604020202020204" pitchFamily="34" charset="0"/>
                <a:cs typeface="Arial" panose="020B0604020202020204" pitchFamily="34" charset="0"/>
              </a:rPr>
              <a:t>Phone</a:t>
            </a:r>
            <a:r>
              <a:rPr lang="en-US" altLang="en-US" sz="2400" b="1">
                <a:solidFill>
                  <a:srgbClr val="2A335E"/>
                </a:solidFill>
                <a:latin typeface="Arial" panose="020B0604020202020204" pitchFamily="34" charset="0"/>
                <a:cs typeface="Arial" panose="020B0604020202020204" pitchFamily="34" charset="0"/>
              </a:rPr>
              <a:t>: </a:t>
            </a:r>
            <a:r>
              <a:rPr lang="en-US" altLang="en-US" sz="2400">
                <a:solidFill>
                  <a:srgbClr val="2A335E"/>
                </a:solidFill>
                <a:latin typeface="Arial" panose="020B0604020202020204" pitchFamily="34" charset="0"/>
                <a:cs typeface="Arial" panose="020B0604020202020204" pitchFamily="34" charset="0"/>
              </a:rPr>
              <a:t>800-737-5103</a:t>
            </a:r>
          </a:p>
          <a:p>
            <a:pPr marL="800100" lvl="1" indent="-342900">
              <a:buFont typeface="Wingdings" panose="05000000000000000000" pitchFamily="2" charset="2"/>
              <a:buChar char="Ø"/>
            </a:pPr>
            <a:endParaRPr lang="en-US" altLang="en-US" sz="2400">
              <a:solidFill>
                <a:srgbClr val="2A335E"/>
              </a:solidFill>
              <a:latin typeface="Arial" panose="020B0604020202020204" pitchFamily="34" charset="0"/>
              <a:cs typeface="Arial" panose="020B0604020202020204" pitchFamily="34" charset="0"/>
            </a:endParaRPr>
          </a:p>
          <a:p>
            <a:pPr marL="800100" lvl="1" indent="-342900">
              <a:buClr>
                <a:srgbClr val="2A335E"/>
              </a:buClr>
              <a:buFont typeface="Wingdings" panose="05000000000000000000" pitchFamily="2" charset="2"/>
              <a:buChar char="Ø"/>
            </a:pPr>
            <a:r>
              <a:rPr lang="en-US" sz="2400">
                <a:solidFill>
                  <a:srgbClr val="3647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Schedule a Technology Support Call</a:t>
            </a:r>
            <a:r>
              <a:rPr lang="en-US" sz="2400">
                <a:solidFill>
                  <a:srgbClr val="3647B6"/>
                </a:solidFill>
                <a:latin typeface="Arial" panose="020B0604020202020204" pitchFamily="34" charset="0"/>
                <a:cs typeface="Arial" panose="020B0604020202020204" pitchFamily="34" charset="0"/>
              </a:rPr>
              <a:t> </a:t>
            </a:r>
            <a:endParaRPr lang="en-US" altLang="en-US" sz="2400">
              <a:solidFill>
                <a:srgbClr val="3647B6"/>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en-US" sz="2000">
              <a:solidFill>
                <a:srgbClr val="2A33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843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1CB7343-60D1-F410-0283-D9AF1C09FB4E}"/>
              </a:ext>
            </a:extLst>
          </p:cNvPr>
          <p:cNvGraphicFramePr>
            <a:graphicFrameLocks noGrp="1"/>
          </p:cNvGraphicFramePr>
          <p:nvPr>
            <p:ph idx="4294967295"/>
            <p:extLst>
              <p:ext uri="{D42A27DB-BD31-4B8C-83A1-F6EECF244321}">
                <p14:modId xmlns:p14="http://schemas.microsoft.com/office/powerpoint/2010/main" val="2824772561"/>
              </p:ext>
            </p:extLst>
          </p:nvPr>
        </p:nvGraphicFramePr>
        <p:xfrm>
          <a:off x="797511" y="866682"/>
          <a:ext cx="10515600" cy="5110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7927349"/>
                    </a:ext>
                  </a:extLst>
                </a:gridCol>
                <a:gridCol w="5257800">
                  <a:extLst>
                    <a:ext uri="{9D8B030D-6E8A-4147-A177-3AD203B41FA5}">
                      <a16:colId xmlns:a16="http://schemas.microsoft.com/office/drawing/2014/main" val="4237987718"/>
                    </a:ext>
                  </a:extLst>
                </a:gridCol>
              </a:tblGrid>
              <a:tr h="370840">
                <a:tc>
                  <a:txBody>
                    <a:bodyPr/>
                    <a:lstStyle/>
                    <a:p>
                      <a:r>
                        <a:rPr lang="en-US" sz="1600">
                          <a:latin typeface="Arial" panose="020B0604020202020204" pitchFamily="34" charset="0"/>
                          <a:cs typeface="Arial" panose="020B0604020202020204" pitchFamily="34" charset="0"/>
                        </a:rPr>
                        <a:t>Resource</a:t>
                      </a:r>
                    </a:p>
                  </a:txBody>
                  <a:tcPr marL="121920" marR="121920"/>
                </a:tc>
                <a:tc>
                  <a:txBody>
                    <a:bodyPr/>
                    <a:lstStyle/>
                    <a:p>
                      <a:r>
                        <a:rPr lang="en-US" sz="1600">
                          <a:latin typeface="Arial" panose="020B0604020202020204" pitchFamily="34" charset="0"/>
                          <a:cs typeface="Arial" panose="020B0604020202020204" pitchFamily="34" charset="0"/>
                        </a:rPr>
                        <a:t>Location</a:t>
                      </a:r>
                      <a:r>
                        <a:rPr lang="en-US" sz="1600" baseline="0">
                          <a:latin typeface="Arial" panose="020B0604020202020204" pitchFamily="34" charset="0"/>
                          <a:cs typeface="Arial" panose="020B0604020202020204" pitchFamily="34" charset="0"/>
                        </a:rPr>
                        <a:t> Online</a:t>
                      </a:r>
                      <a:endParaRPr lang="en-US" sz="1600">
                        <a:latin typeface="Arial" panose="020B0604020202020204" pitchFamily="34" charset="0"/>
                        <a:cs typeface="Arial" panose="020B0604020202020204" pitchFamily="34" charset="0"/>
                      </a:endParaRPr>
                    </a:p>
                  </a:txBody>
                  <a:tcPr marL="121920" marR="121920"/>
                </a:tc>
                <a:extLst>
                  <a:ext uri="{0D108BD9-81ED-4DB2-BD59-A6C34878D82A}">
                    <a16:rowId xmlns:a16="http://schemas.microsoft.com/office/drawing/2014/main" val="3029713746"/>
                  </a:ext>
                </a:extLst>
              </a:tr>
              <a:tr h="370840">
                <a:tc>
                  <a:txBody>
                    <a:bodyPr/>
                    <a:lstStyle/>
                    <a:p>
                      <a:pPr lvl="0"/>
                      <a:r>
                        <a:rPr lang="en-US" sz="1600">
                          <a:latin typeface="Arial" panose="020B0604020202020204" pitchFamily="34" charset="0"/>
                          <a:cs typeface="Arial" panose="020B0604020202020204" pitchFamily="34" charset="0"/>
                        </a:rPr>
                        <a:t>Guide to the SR/PNP Process (includes common error codes)</a:t>
                      </a:r>
                    </a:p>
                  </a:txBody>
                  <a:tcPr marL="121920" marR="121920"/>
                </a:tc>
                <a:tc rowSpan="3">
                  <a:txBody>
                    <a:bodyPr/>
                    <a:lstStyle/>
                    <a:p>
                      <a:pPr lvl="0"/>
                      <a:r>
                        <a:rPr lang="en-US" sz="1400">
                          <a:solidFill>
                            <a:srgbClr val="3647B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mcas.pearsonsupport.com/manuals/</a:t>
                      </a:r>
                      <a:r>
                        <a:rPr lang="en-US" sz="1400">
                          <a:solidFill>
                            <a:srgbClr val="3647B6"/>
                          </a:solidFill>
                          <a:latin typeface="Arial" panose="020B0604020202020204" pitchFamily="34" charset="0"/>
                          <a:cs typeface="Arial" panose="020B0604020202020204" pitchFamily="34" charset="0"/>
                        </a:rPr>
                        <a:t>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(Click on “PearsonAccess Next Guidance”) </a:t>
                      </a:r>
                    </a:p>
                  </a:txBody>
                  <a:tcPr marL="121920" marR="121920"/>
                </a:tc>
                <a:extLst>
                  <a:ext uri="{0D108BD9-81ED-4DB2-BD59-A6C34878D82A}">
                    <a16:rowId xmlns:a16="http://schemas.microsoft.com/office/drawing/2014/main" val="23978738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a:latin typeface="Arial" panose="020B0604020202020204" pitchFamily="34" charset="0"/>
                          <a:cs typeface="Arial" panose="020B0604020202020204" pitchFamily="34" charset="0"/>
                        </a:rPr>
                        <a:t>User Role Matrix</a:t>
                      </a:r>
                    </a:p>
                  </a:txBody>
                  <a:tcPr marL="121920" marR="121920"/>
                </a:tc>
                <a:tc vMerge="1">
                  <a:txBody>
                    <a:bodyPr/>
                    <a:lstStyle/>
                    <a:p>
                      <a:pPr lvl="0">
                        <a:buFont typeface="Arial" pitchFamily="34" charset="0"/>
                        <a:buNone/>
                      </a:pPr>
                      <a:r>
                        <a:rPr lang="en-US" sz="1800">
                          <a:hlinkClick r:id="rId3"/>
                        </a:rPr>
                        <a:t>mcas.pearsonsupport.com/pearsonaccessnext/</a:t>
                      </a:r>
                      <a:r>
                        <a:rPr lang="en-US" sz="1800"/>
                        <a:t> (Click on “User Information”)</a:t>
                      </a:r>
                    </a:p>
                  </a:txBody>
                  <a:tcPr marL="121920" marR="121920"/>
                </a:tc>
                <a:extLst>
                  <a:ext uri="{0D108BD9-81ED-4DB2-BD59-A6C34878D82A}">
                    <a16:rowId xmlns:a16="http://schemas.microsoft.com/office/drawing/2014/main" val="398591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a:latin typeface="Arial" panose="020B0604020202020204" pitchFamily="34" charset="0"/>
                          <a:cs typeface="Arial" panose="020B0604020202020204" pitchFamily="34" charset="0"/>
                        </a:rPr>
                        <a:t>Guide to Managing User Accounts in PearsonAccess Next</a:t>
                      </a:r>
                    </a:p>
                  </a:txBody>
                  <a:tcPr marL="121920" marR="121920"/>
                </a:tc>
                <a:tc vMerge="1">
                  <a:txBody>
                    <a:bodyPr/>
                    <a:lstStyle/>
                    <a:p>
                      <a:pPr lvl="0">
                        <a:buFont typeface="Arial" pitchFamily="34" charset="0"/>
                        <a:buNone/>
                      </a:pPr>
                      <a:endParaRPr lang="en-US"/>
                    </a:p>
                  </a:txBody>
                  <a:tcPr/>
                </a:tc>
                <a:extLst>
                  <a:ext uri="{0D108BD9-81ED-4DB2-BD59-A6C34878D82A}">
                    <a16:rowId xmlns:a16="http://schemas.microsoft.com/office/drawing/2014/main" val="3235707276"/>
                  </a:ext>
                </a:extLst>
              </a:tr>
              <a:tr h="370840">
                <a:tc>
                  <a:txBody>
                    <a:bodyPr/>
                    <a:lstStyle/>
                    <a:p>
                      <a:pPr lvl="0"/>
                      <a:r>
                        <a:rPr lang="en-US" sz="1600">
                          <a:latin typeface="Arial" panose="020B0604020202020204" pitchFamily="34" charset="0"/>
                          <a:cs typeface="Arial" panose="020B0604020202020204" pitchFamily="34" charset="0"/>
                        </a:rPr>
                        <a:t>File layouts: </a:t>
                      </a:r>
                    </a:p>
                    <a:p>
                      <a:pPr lvl="1">
                        <a:buFont typeface="Arial" pitchFamily="34" charset="0"/>
                        <a:buChar char="•"/>
                      </a:pPr>
                      <a:r>
                        <a:rPr lang="en-US" sz="1600" kern="1200">
                          <a:solidFill>
                            <a:schemeClr val="dk1"/>
                          </a:solidFill>
                          <a:latin typeface="Arial" panose="020B0604020202020204" pitchFamily="34" charset="0"/>
                          <a:cs typeface="Arial" panose="020B0604020202020204" pitchFamily="34" charset="0"/>
                        </a:rPr>
                        <a:t> SR/PNP </a:t>
                      </a:r>
                      <a:r>
                        <a:rPr lang="en-US" sz="1600">
                          <a:latin typeface="Arial" panose="020B0604020202020204" pitchFamily="34" charset="0"/>
                          <a:cs typeface="Arial" panose="020B0604020202020204" pitchFamily="34" charset="0"/>
                        </a:rPr>
                        <a:t>Template (file layout)</a:t>
                      </a:r>
                    </a:p>
                    <a:p>
                      <a:pPr lvl="1">
                        <a:buFont typeface="Arial" pitchFamily="34" charset="0"/>
                        <a:buChar char="•"/>
                      </a:pPr>
                      <a:r>
                        <a:rPr lang="en-US" sz="1600">
                          <a:latin typeface="Arial" panose="020B0604020202020204" pitchFamily="34" charset="0"/>
                          <a:cs typeface="Arial" panose="020B0604020202020204" pitchFamily="34" charset="0"/>
                        </a:rPr>
                        <a:t> PAN User Export file layout</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3647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mcas.pearsonaccessnext.com/</a:t>
                      </a:r>
                      <a:r>
                        <a:rPr lang="en-US" sz="1400" b="0">
                          <a:solidFill>
                            <a:srgbClr val="3647B6"/>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a:latin typeface="Arial" panose="020B0604020202020204" pitchFamily="34" charset="0"/>
                          <a:cs typeface="Arial" panose="020B0604020202020204" pitchFamily="34" charset="0"/>
                        </a:rPr>
                        <a:t>Support &gt; Documentation</a:t>
                      </a:r>
                    </a:p>
                  </a:txBody>
                  <a:tcPr marL="121920" marR="121920"/>
                </a:tc>
                <a:extLst>
                  <a:ext uri="{0D108BD9-81ED-4DB2-BD59-A6C34878D82A}">
                    <a16:rowId xmlns:a16="http://schemas.microsoft.com/office/drawing/2014/main" val="332618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Training resources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a:latin typeface="Arial" panose="020B0604020202020204" pitchFamily="34" charset="0"/>
                          <a:cs typeface="Arial" panose="020B0604020202020204" pitchFamily="34" charset="0"/>
                        </a:rPr>
                        <a:t>Online training modules on the SR/PNP and accessibility and accommodations</a:t>
                      </a:r>
                      <a:endParaRPr lang="en-US" sz="1600">
                        <a:latin typeface="Arial" panose="020B0604020202020204" pitchFamily="34" charset="0"/>
                        <a:cs typeface="Arial" panose="020B0604020202020204" pitchFamily="34" charset="0"/>
                      </a:endParaRPr>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u="sng" kern="1200">
                        <a:solidFill>
                          <a:srgbClr val="3647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u="sng" kern="1200">
                          <a:solidFill>
                            <a:srgbClr val="3647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mcas.pearsonsupport.com/training</a:t>
                      </a:r>
                      <a:r>
                        <a:rPr lang="en-US" sz="1400" u="sng" kern="1200">
                          <a:solidFill>
                            <a:srgbClr val="3647B6"/>
                          </a:solidFill>
                          <a:latin typeface="Arial" panose="020B0604020202020204" pitchFamily="34" charset="0"/>
                          <a:cs typeface="Arial" panose="020B0604020202020204" pitchFamily="34" charset="0"/>
                        </a:rPr>
                        <a:t> </a:t>
                      </a:r>
                      <a:endParaRPr lang="en-US" sz="1400" u="sng" kern="1200">
                        <a:solidFill>
                          <a:srgbClr val="3647B6"/>
                        </a:solidFill>
                        <a:latin typeface="Arial" panose="020B0604020202020204" pitchFamily="34" charset="0"/>
                        <a:ea typeface="+mn-ea"/>
                        <a:cs typeface="Arial" panose="020B0604020202020204" pitchFamily="34" charset="0"/>
                      </a:endParaRPr>
                    </a:p>
                  </a:txBody>
                  <a:tcPr marL="121920" marR="121920"/>
                </a:tc>
                <a:extLst>
                  <a:ext uri="{0D108BD9-81ED-4DB2-BD59-A6C34878D82A}">
                    <a16:rowId xmlns:a16="http://schemas.microsoft.com/office/drawing/2014/main" val="2937677500"/>
                  </a:ext>
                </a:extLst>
              </a:tr>
              <a:tr h="370840">
                <a:tc>
                  <a:txBody>
                    <a:bodyPr/>
                    <a:lstStyle/>
                    <a:p>
                      <a:pPr lvl="0"/>
                      <a:r>
                        <a:rPr lang="en-US" sz="1600">
                          <a:latin typeface="Arial" panose="020B0604020202020204" pitchFamily="34" charset="0"/>
                          <a:cs typeface="Arial" panose="020B0604020202020204" pitchFamily="34" charset="0"/>
                        </a:rPr>
                        <a:t>Upcoming training opportunities </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3647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www.doe.mass.edu/mcas/training.html</a:t>
                      </a:r>
                      <a:r>
                        <a:rPr lang="en-US" sz="1400" b="0">
                          <a:solidFill>
                            <a:srgbClr val="3647B6"/>
                          </a:solidFill>
                          <a:latin typeface="Arial" panose="020B0604020202020204" pitchFamily="34" charset="0"/>
                          <a:cs typeface="Arial" panose="020B0604020202020204" pitchFamily="34" charset="0"/>
                        </a:rPr>
                        <a:t> </a:t>
                      </a:r>
                    </a:p>
                  </a:txBody>
                  <a:tcPr marL="121920" marR="121920"/>
                </a:tc>
                <a:extLst>
                  <a:ext uri="{0D108BD9-81ED-4DB2-BD59-A6C34878D82A}">
                    <a16:rowId xmlns:a16="http://schemas.microsoft.com/office/drawing/2014/main" val="409240590"/>
                  </a:ext>
                </a:extLst>
              </a:tr>
              <a:tr h="370840">
                <a:tc>
                  <a:txBody>
                    <a:bodyPr/>
                    <a:lstStyle/>
                    <a:p>
                      <a:pPr lvl="0"/>
                      <a:r>
                        <a:rPr lang="en-US" sz="1600">
                          <a:latin typeface="Arial" panose="020B0604020202020204" pitchFamily="34" charset="0"/>
                          <a:cs typeface="Arial" panose="020B0604020202020204" pitchFamily="34" charset="0"/>
                        </a:rPr>
                        <a:t>Accessibility and Accommodations Manual </a:t>
                      </a:r>
                      <a:endParaRPr lang="en-US" sz="1600" i="1">
                        <a:latin typeface="Arial" panose="020B0604020202020204" pitchFamily="34" charset="0"/>
                        <a:cs typeface="Arial" panose="020B0604020202020204" pitchFamily="34" charset="0"/>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3647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www.doe.mass.edu/mcas/accessibility</a:t>
                      </a:r>
                      <a:r>
                        <a:rPr lang="en-US" sz="1400" b="0" kern="1200">
                          <a:solidFill>
                            <a:srgbClr val="3647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t>
                      </a:r>
                      <a:r>
                        <a:rPr lang="en-US" sz="1400" b="0">
                          <a:solidFill>
                            <a:srgbClr val="3647B6"/>
                          </a:solidFill>
                          <a:latin typeface="Arial" panose="020B0604020202020204" pitchFamily="34" charset="0"/>
                          <a:cs typeface="Arial" panose="020B0604020202020204" pitchFamily="34" charset="0"/>
                        </a:rPr>
                        <a:t>  </a:t>
                      </a:r>
                    </a:p>
                  </a:txBody>
                  <a:tcPr marL="121920" marR="121920"/>
                </a:tc>
                <a:extLst>
                  <a:ext uri="{0D108BD9-81ED-4DB2-BD59-A6C34878D82A}">
                    <a16:rowId xmlns:a16="http://schemas.microsoft.com/office/drawing/2014/main" val="717962881"/>
                  </a:ext>
                </a:extLst>
              </a:tr>
              <a:tr h="370840">
                <a:tc>
                  <a:txBody>
                    <a:bodyPr/>
                    <a:lstStyle/>
                    <a:p>
                      <a:pPr lvl="0"/>
                      <a:r>
                        <a:rPr lang="en-US" sz="1600" i="0">
                          <a:latin typeface="Arial" panose="020B0604020202020204" pitchFamily="34" charset="0"/>
                          <a:cs typeface="Arial" panose="020B0604020202020204" pitchFamily="34" charset="0"/>
                        </a:rPr>
                        <a:t>Crosswalk of Accessibility Features and Accommodations &amp; SR/PNP Columns – </a:t>
                      </a:r>
                      <a:r>
                        <a:rPr lang="en-US" sz="1600" i="1">
                          <a:latin typeface="Arial" panose="020B0604020202020204" pitchFamily="34" charset="0"/>
                          <a:cs typeface="Arial" panose="020B0604020202020204" pitchFamily="34" charset="0"/>
                        </a:rPr>
                        <a:t>Appendix E of the Accessibility and Accommodations Manual</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3647B6"/>
                          </a:solidFill>
                          <a:latin typeface="Arial" panose="020B0604020202020204" pitchFamily="34" charset="0"/>
                          <a:cs typeface="Arial" panose="020B0604020202020204" pitchFamily="34" charset="0"/>
                          <a:hlinkClick r:id="rId8"/>
                        </a:rPr>
                        <a:t>https://www.doe.mass.edu/mcas/accessibility/manual-appx-e.docx</a:t>
                      </a:r>
                      <a:r>
                        <a:rPr lang="en-US" sz="1400" b="0">
                          <a:solidFill>
                            <a:srgbClr val="3647B6"/>
                          </a:solidFill>
                          <a:latin typeface="Arial" panose="020B0604020202020204" pitchFamily="34" charset="0"/>
                          <a:cs typeface="Arial" panose="020B0604020202020204" pitchFamily="34" charset="0"/>
                        </a:rPr>
                        <a:t> </a:t>
                      </a:r>
                    </a:p>
                  </a:txBody>
                  <a:tcPr marL="121920" marR="121920"/>
                </a:tc>
                <a:extLst>
                  <a:ext uri="{0D108BD9-81ED-4DB2-BD59-A6C34878D82A}">
                    <a16:rowId xmlns:a16="http://schemas.microsoft.com/office/drawing/2014/main" val="1498405373"/>
                  </a:ext>
                </a:extLst>
              </a:tr>
            </a:tbl>
          </a:graphicData>
        </a:graphic>
      </p:graphicFrame>
      <p:sp>
        <p:nvSpPr>
          <p:cNvPr id="3" name="Title 2">
            <a:extLst>
              <a:ext uri="{FF2B5EF4-FFF2-40B4-BE49-F238E27FC236}">
                <a16:creationId xmlns:a16="http://schemas.microsoft.com/office/drawing/2014/main" id="{09C700C4-ABC0-81B7-8DD1-C0E1ECDE7D98}"/>
              </a:ext>
            </a:extLst>
          </p:cNvPr>
          <p:cNvSpPr>
            <a:spLocks noGrp="1"/>
          </p:cNvSpPr>
          <p:nvPr>
            <p:ph type="title" idx="4294967295"/>
          </p:nvPr>
        </p:nvSpPr>
        <p:spPr>
          <a:xfrm>
            <a:off x="838200" y="109220"/>
            <a:ext cx="10515600" cy="1042988"/>
          </a:xfrm>
        </p:spPr>
        <p:txBody>
          <a:bodyPr>
            <a:normAutofit/>
          </a:bodyPr>
          <a:lstStyle/>
          <a:p>
            <a:r>
              <a:rPr lang="en-US" sz="3200" b="1">
                <a:solidFill>
                  <a:srgbClr val="2A335E"/>
                </a:solidFill>
              </a:rPr>
              <a:t>Other Available MCAS Resources </a:t>
            </a:r>
          </a:p>
        </p:txBody>
      </p:sp>
    </p:spTree>
    <p:extLst>
      <p:ext uri="{BB962C8B-B14F-4D97-AF65-F5344CB8AC3E}">
        <p14:creationId xmlns:p14="http://schemas.microsoft.com/office/powerpoint/2010/main" val="165979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3572439" y="1099823"/>
            <a:ext cx="4305455" cy="1093401"/>
          </a:xfrm>
        </p:spPr>
        <p:txBody>
          <a:bodyPr>
            <a:normAutofit/>
          </a:bodyPr>
          <a:lstStyle/>
          <a:p>
            <a:pPr algn="ctr"/>
            <a:r>
              <a:rPr lang="en-US" sz="5398" b="1">
                <a:latin typeface="Arial" panose="020B0604020202020204" pitchFamily="34" charset="0"/>
                <a:cs typeface="Arial" panose="020B0604020202020204" pitchFamily="34" charset="0"/>
              </a:rPr>
              <a:t>THANK YOU</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0096" y="6178813"/>
            <a:ext cx="544732" cy="544732"/>
          </a:xfrm>
          <a:prstGeom prst="rect">
            <a:avLst/>
          </a:prstGeom>
        </p:spPr>
      </p:pic>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4236" y="3554027"/>
            <a:ext cx="502789" cy="502789"/>
          </a:xfrm>
          <a:prstGeom prst="rect">
            <a:avLst/>
          </a:prstGeom>
        </p:spPr>
      </p:pic>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8499" y="3543279"/>
            <a:ext cx="540693" cy="540693"/>
          </a:xfrm>
          <a:prstGeom prst="rect">
            <a:avLst/>
          </a:prstGeom>
        </p:spPr>
      </p:pic>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303" y="6206114"/>
            <a:ext cx="544731" cy="544731"/>
          </a:xfrm>
          <a:prstGeom prst="rect">
            <a:avLst/>
          </a:prstGeom>
        </p:spPr>
      </p:pic>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3493131" y="2178217"/>
            <a:ext cx="4618617" cy="461665"/>
          </a:xfrm>
          <a:prstGeom prst="rect">
            <a:avLst/>
          </a:prstGeom>
          <a:noFill/>
          <a:ln w="9525">
            <a:noFill/>
            <a:miter lim="800000"/>
            <a:headEnd/>
            <a:tailEnd/>
          </a:ln>
        </p:spPr>
        <p:txBody>
          <a:bodyPr wrap="square">
            <a:spAutoFit/>
          </a:bodyPr>
          <a:lstStyle/>
          <a:p>
            <a:pPr algn="ctr" eaLnBrk="1" hangingPunct="1"/>
            <a:r>
              <a:rPr lang="en-US" altLang="zh-CN" sz="2400" b="1">
                <a:solidFill>
                  <a:srgbClr val="2A335E"/>
                </a:solidFill>
                <a:latin typeface="Arial" panose="020B0604020202020204" pitchFamily="34" charset="0"/>
                <a:ea typeface="Segoe SemiBold"/>
                <a:cs typeface="Arial" panose="020B0604020202020204" pitchFamily="34" charset="0"/>
              </a:rPr>
              <a:t>DESE Innovative Assessment</a:t>
            </a:r>
            <a:endParaRPr lang="zh-CN" altLang="en-US" sz="2400" b="1">
              <a:solidFill>
                <a:srgbClr val="2A335E"/>
              </a:solidFill>
              <a:latin typeface="Arial" panose="020B0604020202020204" pitchFamily="34" charset="0"/>
              <a:ea typeface="Segoe SemiBold"/>
              <a:cs typeface="Arial" panose="020B0604020202020204" pitchFamily="34" charset="0"/>
            </a:endParaRPr>
          </a:p>
        </p:txBody>
      </p:sp>
      <p:sp>
        <p:nvSpPr>
          <p:cNvPr id="8" name="TextBox 7">
            <a:extLst>
              <a:ext uri="{FF2B5EF4-FFF2-40B4-BE49-F238E27FC236}">
                <a16:creationId xmlns:a16="http://schemas.microsoft.com/office/drawing/2014/main" id="{D52364A7-580D-AE8D-F784-8563D39CE920}"/>
              </a:ext>
            </a:extLst>
          </p:cNvPr>
          <p:cNvSpPr txBox="1"/>
          <p:nvPr/>
        </p:nvSpPr>
        <p:spPr>
          <a:xfrm>
            <a:off x="3230677" y="3727828"/>
            <a:ext cx="2614435" cy="400006"/>
          </a:xfrm>
          <a:prstGeom prst="rect">
            <a:avLst/>
          </a:prstGeom>
          <a:noFill/>
        </p:spPr>
        <p:txBody>
          <a:bodyPr wrap="square" rtlCol="0">
            <a:spAutoFit/>
          </a:bodyPr>
          <a:lstStyle/>
          <a:p>
            <a:r>
              <a:rPr lang="en-US" sz="1999">
                <a:solidFill>
                  <a:srgbClr val="2A335E"/>
                </a:solidFill>
                <a:latin typeface="Arial" panose="020B0604020202020204" pitchFamily="34" charset="0"/>
                <a:cs typeface="Arial" panose="020B0604020202020204" pitchFamily="34" charset="0"/>
              </a:rPr>
              <a:t>781-338-3141</a:t>
            </a:r>
          </a:p>
        </p:txBody>
      </p:sp>
      <p:sp>
        <p:nvSpPr>
          <p:cNvPr id="9" name="TextBox 8">
            <a:extLst>
              <a:ext uri="{FF2B5EF4-FFF2-40B4-BE49-F238E27FC236}">
                <a16:creationId xmlns:a16="http://schemas.microsoft.com/office/drawing/2014/main" id="{D7D507E8-7DBC-71DC-71C9-20BC9E38067A}"/>
              </a:ext>
            </a:extLst>
          </p:cNvPr>
          <p:cNvSpPr txBox="1"/>
          <p:nvPr/>
        </p:nvSpPr>
        <p:spPr>
          <a:xfrm>
            <a:off x="6049192" y="3704729"/>
            <a:ext cx="2999939" cy="400006"/>
          </a:xfrm>
          <a:prstGeom prst="rect">
            <a:avLst/>
          </a:prstGeom>
          <a:noFill/>
        </p:spPr>
        <p:txBody>
          <a:bodyPr wrap="square" rtlCol="0">
            <a:spAutoFit/>
          </a:bodyPr>
          <a:lstStyle/>
          <a:p>
            <a:r>
              <a:rPr lang="en-US" sz="1999" err="1">
                <a:solidFill>
                  <a:srgbClr val="3647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iada_DESE@mass.gov</a:t>
            </a:r>
            <a:r>
              <a:rPr lang="en-US" sz="1999">
                <a:solidFill>
                  <a:srgbClr val="3647B6"/>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E3C942-6A76-228B-CC15-6292752AB424}"/>
              </a:ext>
            </a:extLst>
          </p:cNvPr>
          <p:cNvSpPr txBox="1"/>
          <p:nvPr/>
        </p:nvSpPr>
        <p:spPr>
          <a:xfrm>
            <a:off x="675035" y="6361975"/>
            <a:ext cx="2897404" cy="369332"/>
          </a:xfrm>
          <a:prstGeom prst="rect">
            <a:avLst/>
          </a:prstGeom>
          <a:noFill/>
        </p:spPr>
        <p:txBody>
          <a:bodyPr wrap="square" rtlCol="0">
            <a:spAutoFit/>
          </a:bodyPr>
          <a:lstStyle/>
          <a:p>
            <a:r>
              <a:rPr lang="en-US">
                <a:solidFill>
                  <a:srgbClr val="3647B6"/>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www.doe.mass.edu/mcas</a:t>
            </a:r>
            <a:r>
              <a:rPr lang="en-US">
                <a:solidFill>
                  <a:srgbClr val="3647B6"/>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2763777-05D3-0160-67F6-BC78C18C3576}"/>
              </a:ext>
            </a:extLst>
          </p:cNvPr>
          <p:cNvSpPr txBox="1"/>
          <p:nvPr/>
        </p:nvSpPr>
        <p:spPr>
          <a:xfrm>
            <a:off x="7181099" y="6363718"/>
            <a:ext cx="4349903" cy="369332"/>
          </a:xfrm>
          <a:prstGeom prst="rect">
            <a:avLst/>
          </a:prstGeom>
          <a:noFill/>
        </p:spPr>
        <p:txBody>
          <a:bodyPr wrap="square">
            <a:spAutoFit/>
          </a:bodyPr>
          <a:lstStyle/>
          <a:p>
            <a:r>
              <a:rPr lang="en-US">
                <a:solidFill>
                  <a:srgbClr val="2A335E"/>
                </a:solidFill>
                <a:latin typeface="Arial" panose="020B0604020202020204" pitchFamily="34" charset="0"/>
                <a:cs typeface="Arial" panose="020B0604020202020204" pitchFamily="34" charset="0"/>
              </a:rPr>
              <a:t> 135 Santilli Highway, Everett, MA 02149</a:t>
            </a:r>
          </a:p>
        </p:txBody>
      </p:sp>
      <p:sp>
        <p:nvSpPr>
          <p:cNvPr id="5" name="TextBox 4">
            <a:extLst>
              <a:ext uri="{FF2B5EF4-FFF2-40B4-BE49-F238E27FC236}">
                <a16:creationId xmlns:a16="http://schemas.microsoft.com/office/drawing/2014/main" id="{43DB3DEF-E9E2-4CE2-5029-8BB9AB5E8F74}"/>
              </a:ext>
            </a:extLst>
          </p:cNvPr>
          <p:cNvSpPr txBox="1"/>
          <p:nvPr/>
        </p:nvSpPr>
        <p:spPr>
          <a:xfrm>
            <a:off x="3201481" y="5282621"/>
            <a:ext cx="2376759" cy="400006"/>
          </a:xfrm>
          <a:prstGeom prst="rect">
            <a:avLst/>
          </a:prstGeom>
          <a:noFill/>
        </p:spPr>
        <p:txBody>
          <a:bodyPr wrap="square" rtlCol="0">
            <a:spAutoFit/>
          </a:bodyPr>
          <a:lstStyle/>
          <a:p>
            <a:r>
              <a:rPr lang="en-US" sz="1999">
                <a:solidFill>
                  <a:srgbClr val="2A335E"/>
                </a:solidFill>
                <a:latin typeface="Arial" panose="020B0604020202020204" pitchFamily="34" charset="0"/>
                <a:cs typeface="Arial" panose="020B0604020202020204" pitchFamily="34" charset="0"/>
              </a:rPr>
              <a:t>781-338-3625</a:t>
            </a:r>
          </a:p>
        </p:txBody>
      </p:sp>
      <p:sp>
        <p:nvSpPr>
          <p:cNvPr id="7" name="TextBox 6">
            <a:extLst>
              <a:ext uri="{FF2B5EF4-FFF2-40B4-BE49-F238E27FC236}">
                <a16:creationId xmlns:a16="http://schemas.microsoft.com/office/drawing/2014/main" id="{8574C955-2660-4D38-BF7B-751E18D24306}"/>
              </a:ext>
            </a:extLst>
          </p:cNvPr>
          <p:cNvSpPr txBox="1"/>
          <p:nvPr/>
        </p:nvSpPr>
        <p:spPr>
          <a:xfrm>
            <a:off x="6077089" y="5251799"/>
            <a:ext cx="2999939" cy="400006"/>
          </a:xfrm>
          <a:prstGeom prst="rect">
            <a:avLst/>
          </a:prstGeom>
          <a:noFill/>
        </p:spPr>
        <p:txBody>
          <a:bodyPr wrap="square" rtlCol="0">
            <a:spAutoFit/>
          </a:bodyPr>
          <a:lstStyle/>
          <a:p>
            <a:r>
              <a:rPr lang="en-US" sz="1999" err="1">
                <a:solidFill>
                  <a:srgbClr val="3647B6"/>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mcas@doe.mass.edu</a:t>
            </a:r>
            <a:r>
              <a:rPr lang="en-US" sz="1999">
                <a:solidFill>
                  <a:srgbClr val="3647B6"/>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DE789C37-845E-4881-0B0E-2CDFE9410265}"/>
              </a:ext>
            </a:extLst>
          </p:cNvPr>
          <p:cNvSpPr txBox="1"/>
          <p:nvPr/>
        </p:nvSpPr>
        <p:spPr>
          <a:xfrm>
            <a:off x="3562900" y="2948368"/>
            <a:ext cx="4376045" cy="399981"/>
          </a:xfrm>
          <a:prstGeom prst="rect">
            <a:avLst/>
          </a:prstGeom>
          <a:noFill/>
        </p:spPr>
        <p:txBody>
          <a:bodyPr wrap="square">
            <a:spAutoFit/>
          </a:bodyPr>
          <a:lstStyle/>
          <a:p>
            <a:r>
              <a:rPr lang="en-US" sz="1999" b="1">
                <a:solidFill>
                  <a:srgbClr val="3647B6"/>
                </a:solidFill>
                <a:latin typeface="Arial" panose="020B0604020202020204" pitchFamily="34" charset="0"/>
                <a:cs typeface="Arial" panose="020B0604020202020204" pitchFamily="34" charset="0"/>
              </a:rPr>
              <a:t> MCAS STE Pilot Policy Questions</a:t>
            </a:r>
          </a:p>
        </p:txBody>
      </p:sp>
      <p:sp>
        <p:nvSpPr>
          <p:cNvPr id="16" name="TextBox 15">
            <a:extLst>
              <a:ext uri="{FF2B5EF4-FFF2-40B4-BE49-F238E27FC236}">
                <a16:creationId xmlns:a16="http://schemas.microsoft.com/office/drawing/2014/main" id="{67ACC7E7-1C59-C095-FA54-386865573401}"/>
              </a:ext>
            </a:extLst>
          </p:cNvPr>
          <p:cNvSpPr txBox="1"/>
          <p:nvPr/>
        </p:nvSpPr>
        <p:spPr>
          <a:xfrm>
            <a:off x="4135766" y="4495413"/>
            <a:ext cx="3178796" cy="399981"/>
          </a:xfrm>
          <a:prstGeom prst="rect">
            <a:avLst/>
          </a:prstGeom>
          <a:noFill/>
        </p:spPr>
        <p:txBody>
          <a:bodyPr wrap="square">
            <a:spAutoFit/>
          </a:bodyPr>
          <a:lstStyle/>
          <a:p>
            <a:r>
              <a:rPr lang="en-US" sz="1999" b="1">
                <a:solidFill>
                  <a:srgbClr val="3647B6"/>
                </a:solidFill>
                <a:latin typeface="Arial" panose="020B0604020202020204" pitchFamily="34" charset="0"/>
                <a:cs typeface="Arial" panose="020B0604020202020204" pitchFamily="34" charset="0"/>
              </a:rPr>
              <a:t> MCAS Policy Questions</a:t>
            </a:r>
          </a:p>
        </p:txBody>
      </p:sp>
      <p:pic>
        <p:nvPicPr>
          <p:cNvPr id="18" name="Graphic 17" descr="Email with solid fill">
            <a:extLst>
              <a:ext uri="{FF2B5EF4-FFF2-40B4-BE49-F238E27FC236}">
                <a16:creationId xmlns:a16="http://schemas.microsoft.com/office/drawing/2014/main" id="{8359508D-0702-1BA5-48F9-20B4ABC8AC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3161" y="5091724"/>
            <a:ext cx="540693" cy="540693"/>
          </a:xfrm>
          <a:prstGeom prst="rect">
            <a:avLst/>
          </a:prstGeom>
        </p:spPr>
      </p:pic>
      <p:pic>
        <p:nvPicPr>
          <p:cNvPr id="19" name="Graphic 18" descr="Receiver with solid fill">
            <a:extLst>
              <a:ext uri="{FF2B5EF4-FFF2-40B4-BE49-F238E27FC236}">
                <a16:creationId xmlns:a16="http://schemas.microsoft.com/office/drawing/2014/main" id="{405A3FCA-D663-E782-C70A-B2EC486159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8069" y="5100230"/>
            <a:ext cx="502789" cy="502789"/>
          </a:xfrm>
          <a:prstGeom prst="rect">
            <a:avLst/>
          </a:prstGeom>
        </p:spPr>
      </p:pic>
    </p:spTree>
    <p:extLst>
      <p:ext uri="{BB962C8B-B14F-4D97-AF65-F5344CB8AC3E}">
        <p14:creationId xmlns:p14="http://schemas.microsoft.com/office/powerpoint/2010/main" val="209144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FF69-6F29-17E4-1A77-25EC7A567D26}"/>
              </a:ext>
            </a:extLst>
          </p:cNvPr>
          <p:cNvSpPr>
            <a:spLocks noGrp="1"/>
          </p:cNvSpPr>
          <p:nvPr>
            <p:ph type="title"/>
          </p:nvPr>
        </p:nvSpPr>
        <p:spPr>
          <a:xfrm>
            <a:off x="623961" y="371409"/>
            <a:ext cx="10515600" cy="786384"/>
          </a:xfrm>
        </p:spPr>
        <p:txBody>
          <a:bodyPr>
            <a:normAutofit/>
          </a:bodyPr>
          <a:lstStyle/>
          <a:p>
            <a:r>
              <a:rPr lang="en-US" sz="4000" b="1"/>
              <a:t>Today’s Agenda</a:t>
            </a:r>
          </a:p>
        </p:txBody>
      </p:sp>
      <p:grpSp>
        <p:nvGrpSpPr>
          <p:cNvPr id="4" name="Group 3">
            <a:extLst>
              <a:ext uri="{FF2B5EF4-FFF2-40B4-BE49-F238E27FC236}">
                <a16:creationId xmlns:a16="http://schemas.microsoft.com/office/drawing/2014/main" id="{E8DEF4DD-53E2-14DE-89D4-27ADF2189CD4}"/>
              </a:ext>
            </a:extLst>
          </p:cNvPr>
          <p:cNvGrpSpPr/>
          <p:nvPr/>
        </p:nvGrpSpPr>
        <p:grpSpPr>
          <a:xfrm>
            <a:off x="647045" y="1340188"/>
            <a:ext cx="9116276" cy="3670724"/>
            <a:chOff x="3020118" y="312766"/>
            <a:chExt cx="9116276" cy="3926164"/>
          </a:xfrm>
        </p:grpSpPr>
        <p:grpSp>
          <p:nvGrpSpPr>
            <p:cNvPr id="5" name="Group 17">
              <a:extLst>
                <a:ext uri="{FF2B5EF4-FFF2-40B4-BE49-F238E27FC236}">
                  <a16:creationId xmlns:a16="http://schemas.microsoft.com/office/drawing/2014/main" id="{C2F77457-69FF-1CD8-9378-7D34F5F73FA9}"/>
                </a:ext>
              </a:extLst>
            </p:cNvPr>
            <p:cNvGrpSpPr/>
            <p:nvPr/>
          </p:nvGrpSpPr>
          <p:grpSpPr>
            <a:xfrm>
              <a:off x="3020120" y="312766"/>
              <a:ext cx="8839200" cy="809458"/>
              <a:chOff x="3061063" y="188784"/>
              <a:chExt cx="8839200" cy="809458"/>
            </a:xfrm>
          </p:grpSpPr>
          <p:sp>
            <p:nvSpPr>
              <p:cNvPr id="15" name="矩形 7">
                <a:extLst>
                  <a:ext uri="{FF2B5EF4-FFF2-40B4-BE49-F238E27FC236}">
                    <a16:creationId xmlns:a16="http://schemas.microsoft.com/office/drawing/2014/main" id="{6175AD57-0161-11FD-9E13-B296EA9CFF01}"/>
                  </a:ext>
                </a:extLst>
              </p:cNvPr>
              <p:cNvSpPr/>
              <p:nvPr/>
            </p:nvSpPr>
            <p:spPr>
              <a:xfrm>
                <a:off x="3061063" y="188784"/>
                <a:ext cx="809459" cy="653204"/>
              </a:xfrm>
              <a:prstGeom prst="rect">
                <a:avLst/>
              </a:prstGeom>
              <a:solidFill>
                <a:srgbClr val="364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16" name="文本框 8">
                <a:extLst>
                  <a:ext uri="{FF2B5EF4-FFF2-40B4-BE49-F238E27FC236}">
                    <a16:creationId xmlns:a16="http://schemas.microsoft.com/office/drawing/2014/main" id="{9B65AA72-4E01-A628-BD30-1928D2CACD7C}"/>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a:solidFill>
                      <a:schemeClr val="accent1">
                        <a:lumMod val="50000"/>
                      </a:schemeClr>
                    </a:solidFill>
                  </a:rPr>
                  <a:t>STE Pilot Overview</a:t>
                </a:r>
                <a:endParaRPr lang="zh-CN" altLang="en-US" sz="2800">
                  <a:solidFill>
                    <a:schemeClr val="accent1">
                      <a:lumMod val="50000"/>
                    </a:schemeClr>
                  </a:solidFill>
                </a:endParaRPr>
              </a:p>
            </p:txBody>
          </p:sp>
        </p:grpSp>
        <p:grpSp>
          <p:nvGrpSpPr>
            <p:cNvPr id="6" name="Group 20">
              <a:extLst>
                <a:ext uri="{FF2B5EF4-FFF2-40B4-BE49-F238E27FC236}">
                  <a16:creationId xmlns:a16="http://schemas.microsoft.com/office/drawing/2014/main" id="{1A38D24E-22B0-FAB4-E2A5-5D3ADA206217}"/>
                </a:ext>
              </a:extLst>
            </p:cNvPr>
            <p:cNvGrpSpPr/>
            <p:nvPr/>
          </p:nvGrpSpPr>
          <p:grpSpPr>
            <a:xfrm>
              <a:off x="3022298" y="1369259"/>
              <a:ext cx="8850670" cy="809459"/>
              <a:chOff x="3049593" y="1873080"/>
              <a:chExt cx="8850670" cy="809459"/>
            </a:xfrm>
          </p:grpSpPr>
          <p:sp>
            <p:nvSpPr>
              <p:cNvPr id="13" name="矩形 9">
                <a:extLst>
                  <a:ext uri="{FF2B5EF4-FFF2-40B4-BE49-F238E27FC236}">
                    <a16:creationId xmlns:a16="http://schemas.microsoft.com/office/drawing/2014/main" id="{974D41BF-781F-7DBE-4F19-21F524D5871D}"/>
                  </a:ext>
                </a:extLst>
              </p:cNvPr>
              <p:cNvSpPr/>
              <p:nvPr/>
            </p:nvSpPr>
            <p:spPr>
              <a:xfrm>
                <a:off x="3049593" y="1873081"/>
                <a:ext cx="807282" cy="653204"/>
              </a:xfrm>
              <a:prstGeom prst="rect">
                <a:avLst/>
              </a:prstGeom>
              <a:solidFill>
                <a:srgbClr val="364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14" name="文本框 10">
                <a:extLst>
                  <a:ext uri="{FF2B5EF4-FFF2-40B4-BE49-F238E27FC236}">
                    <a16:creationId xmlns:a16="http://schemas.microsoft.com/office/drawing/2014/main" id="{177D0281-6263-7BDA-46F9-01D18C04718A}"/>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a:solidFill>
                      <a:srgbClr val="2A335E"/>
                    </a:solidFill>
                  </a:rPr>
                  <a:t>Important</a:t>
                </a:r>
                <a:r>
                  <a:rPr lang="en-US" altLang="zh-CN" sz="2800">
                    <a:solidFill>
                      <a:schemeClr val="accent1">
                        <a:lumMod val="50000"/>
                      </a:schemeClr>
                    </a:solidFill>
                  </a:rPr>
                  <a:t> </a:t>
                </a:r>
                <a:r>
                  <a:rPr lang="en-US" altLang="zh-CN" sz="2800">
                    <a:solidFill>
                      <a:srgbClr val="2A335E"/>
                    </a:solidFill>
                  </a:rPr>
                  <a:t>Dates</a:t>
                </a:r>
                <a:r>
                  <a:rPr lang="en-US" altLang="zh-CN" sz="2800">
                    <a:solidFill>
                      <a:schemeClr val="accent1">
                        <a:lumMod val="50000"/>
                      </a:schemeClr>
                    </a:solidFill>
                  </a:rPr>
                  <a:t>/Timelines</a:t>
                </a:r>
                <a:endParaRPr lang="zh-CN" altLang="en-US" sz="2800">
                  <a:solidFill>
                    <a:schemeClr val="accent1">
                      <a:lumMod val="50000"/>
                    </a:schemeClr>
                  </a:solidFill>
                </a:endParaRPr>
              </a:p>
            </p:txBody>
          </p:sp>
        </p:grpSp>
        <p:grpSp>
          <p:nvGrpSpPr>
            <p:cNvPr id="7" name="Group 21">
              <a:extLst>
                <a:ext uri="{FF2B5EF4-FFF2-40B4-BE49-F238E27FC236}">
                  <a16:creationId xmlns:a16="http://schemas.microsoft.com/office/drawing/2014/main" id="{67D6E6C3-42F6-F243-8F22-5B1C51454B41}"/>
                </a:ext>
              </a:extLst>
            </p:cNvPr>
            <p:cNvGrpSpPr/>
            <p:nvPr/>
          </p:nvGrpSpPr>
          <p:grpSpPr>
            <a:xfrm>
              <a:off x="3020118" y="2373806"/>
              <a:ext cx="9116276" cy="859562"/>
              <a:chOff x="3061062" y="3058308"/>
              <a:chExt cx="8825007" cy="809458"/>
            </a:xfrm>
          </p:grpSpPr>
          <p:sp>
            <p:nvSpPr>
              <p:cNvPr id="11" name="矩形 11">
                <a:extLst>
                  <a:ext uri="{FF2B5EF4-FFF2-40B4-BE49-F238E27FC236}">
                    <a16:creationId xmlns:a16="http://schemas.microsoft.com/office/drawing/2014/main" id="{5242D243-E170-A469-E677-ADBF809C0723}"/>
                  </a:ext>
                </a:extLst>
              </p:cNvPr>
              <p:cNvSpPr/>
              <p:nvPr/>
            </p:nvSpPr>
            <p:spPr>
              <a:xfrm>
                <a:off x="3061062" y="3101388"/>
                <a:ext cx="781489" cy="615129"/>
              </a:xfrm>
              <a:prstGeom prst="rect">
                <a:avLst/>
              </a:prstGeom>
              <a:solidFill>
                <a:srgbClr val="364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2" name="文本框 12">
                <a:extLst>
                  <a:ext uri="{FF2B5EF4-FFF2-40B4-BE49-F238E27FC236}">
                    <a16:creationId xmlns:a16="http://schemas.microsoft.com/office/drawing/2014/main" id="{A2C23C49-F051-4F3D-92A2-8244070A3D8B}"/>
                  </a:ext>
                </a:extLst>
              </p:cNvPr>
              <p:cNvSpPr txBox="1"/>
              <p:nvPr/>
            </p:nvSpPr>
            <p:spPr>
              <a:xfrm>
                <a:off x="3904659" y="3058308"/>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a:solidFill>
                      <a:srgbClr val="2A335E"/>
                    </a:solidFill>
                  </a:rPr>
                  <a:t>PearsonAccess</a:t>
                </a:r>
                <a:r>
                  <a:rPr lang="en-US" altLang="zh-CN" sz="2800" baseline="30000">
                    <a:solidFill>
                      <a:srgbClr val="2A335E"/>
                    </a:solidFill>
                  </a:rPr>
                  <a:t>next</a:t>
                </a:r>
                <a:r>
                  <a:rPr lang="en-US" altLang="zh-CN" sz="2800" baseline="30000">
                    <a:solidFill>
                      <a:schemeClr val="accent1">
                        <a:lumMod val="50000"/>
                      </a:schemeClr>
                    </a:solidFill>
                  </a:rPr>
                  <a:t> </a:t>
                </a:r>
                <a:r>
                  <a:rPr lang="en-US" altLang="zh-CN" sz="2800">
                    <a:solidFill>
                      <a:schemeClr val="accent1">
                        <a:lumMod val="50000"/>
                      </a:schemeClr>
                    </a:solidFill>
                  </a:rPr>
                  <a:t>Registration Information</a:t>
                </a:r>
                <a:endParaRPr lang="zh-CN" altLang="en-US" sz="2800" baseline="30000">
                  <a:solidFill>
                    <a:schemeClr val="accent1">
                      <a:lumMod val="50000"/>
                    </a:schemeClr>
                  </a:solidFill>
                </a:endParaRPr>
              </a:p>
            </p:txBody>
          </p:sp>
        </p:grpSp>
        <p:grpSp>
          <p:nvGrpSpPr>
            <p:cNvPr id="8" name="Group 22">
              <a:extLst>
                <a:ext uri="{FF2B5EF4-FFF2-40B4-BE49-F238E27FC236}">
                  <a16:creationId xmlns:a16="http://schemas.microsoft.com/office/drawing/2014/main" id="{30CB85C1-9B74-913D-2CC1-A5AB2525EDB8}"/>
                </a:ext>
              </a:extLst>
            </p:cNvPr>
            <p:cNvGrpSpPr/>
            <p:nvPr/>
          </p:nvGrpSpPr>
          <p:grpSpPr>
            <a:xfrm>
              <a:off x="3022297" y="3480258"/>
              <a:ext cx="8850671" cy="758672"/>
              <a:chOff x="3049592" y="4284340"/>
              <a:chExt cx="8850671" cy="758672"/>
            </a:xfrm>
          </p:grpSpPr>
          <p:sp>
            <p:nvSpPr>
              <p:cNvPr id="9" name="矩形 13">
                <a:extLst>
                  <a:ext uri="{FF2B5EF4-FFF2-40B4-BE49-F238E27FC236}">
                    <a16:creationId xmlns:a16="http://schemas.microsoft.com/office/drawing/2014/main" id="{17D324E8-1A19-ACEE-295A-467728124490}"/>
                  </a:ext>
                </a:extLst>
              </p:cNvPr>
              <p:cNvSpPr/>
              <p:nvPr/>
            </p:nvSpPr>
            <p:spPr>
              <a:xfrm>
                <a:off x="3049592" y="4284340"/>
                <a:ext cx="805103" cy="653205"/>
              </a:xfrm>
              <a:prstGeom prst="rect">
                <a:avLst/>
              </a:prstGeom>
              <a:solidFill>
                <a:srgbClr val="364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04</a:t>
                </a:r>
                <a:endParaRPr lang="zh-CN" altLang="en-US" sz="3200">
                  <a:latin typeface="Segoe SemiBold" panose="020B0703040204020203" pitchFamily="34" charset="0"/>
                  <a:cs typeface="Segoe SemiBold" panose="020B0703040204020203" pitchFamily="34" charset="0"/>
                </a:endParaRPr>
              </a:p>
            </p:txBody>
          </p:sp>
          <p:sp>
            <p:nvSpPr>
              <p:cNvPr id="10" name="文本框 14">
                <a:extLst>
                  <a:ext uri="{FF2B5EF4-FFF2-40B4-BE49-F238E27FC236}">
                    <a16:creationId xmlns:a16="http://schemas.microsoft.com/office/drawing/2014/main" id="{A4C25EED-A523-F8D3-4CA5-17878BA76D9C}"/>
                  </a:ext>
                </a:extLst>
              </p:cNvPr>
              <p:cNvSpPr txBox="1"/>
              <p:nvPr/>
            </p:nvSpPr>
            <p:spPr>
              <a:xfrm>
                <a:off x="3918853" y="4284340"/>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a:solidFill>
                      <a:srgbClr val="2A335E"/>
                    </a:solidFill>
                  </a:rPr>
                  <a:t>PearsonAccess</a:t>
                </a:r>
                <a:r>
                  <a:rPr lang="en-US" altLang="zh-CN" sz="2800" baseline="30000">
                    <a:solidFill>
                      <a:srgbClr val="2A335E"/>
                    </a:solidFill>
                  </a:rPr>
                  <a:t>next</a:t>
                </a:r>
                <a:r>
                  <a:rPr lang="en-US" altLang="zh-CN" sz="2800" baseline="30000">
                    <a:solidFill>
                      <a:schemeClr val="accent1">
                        <a:lumMod val="50000"/>
                      </a:schemeClr>
                    </a:solidFill>
                  </a:rPr>
                  <a:t> </a:t>
                </a:r>
                <a:r>
                  <a:rPr lang="en-US" altLang="zh-CN" sz="2800">
                    <a:solidFill>
                      <a:schemeClr val="accent1">
                        <a:lumMod val="50000"/>
                      </a:schemeClr>
                    </a:solidFill>
                  </a:rPr>
                  <a:t>Demonstration</a:t>
                </a:r>
                <a:endParaRPr lang="zh-CN" altLang="en-US" sz="2800" baseline="30000">
                  <a:solidFill>
                    <a:schemeClr val="accent1">
                      <a:lumMod val="50000"/>
                    </a:schemeClr>
                  </a:solidFill>
                </a:endParaRPr>
              </a:p>
            </p:txBody>
          </p:sp>
        </p:grpSp>
      </p:grpSp>
      <p:sp>
        <p:nvSpPr>
          <p:cNvPr id="17" name="矩形 13">
            <a:extLst>
              <a:ext uri="{FF2B5EF4-FFF2-40B4-BE49-F238E27FC236}">
                <a16:creationId xmlns:a16="http://schemas.microsoft.com/office/drawing/2014/main" id="{1631DDB1-A79C-F09D-C74D-442B84D94907}"/>
              </a:ext>
            </a:extLst>
          </p:cNvPr>
          <p:cNvSpPr/>
          <p:nvPr/>
        </p:nvSpPr>
        <p:spPr>
          <a:xfrm>
            <a:off x="647045" y="5212458"/>
            <a:ext cx="805103" cy="610707"/>
          </a:xfrm>
          <a:prstGeom prst="rect">
            <a:avLst/>
          </a:prstGeom>
          <a:solidFill>
            <a:srgbClr val="364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05</a:t>
            </a:r>
            <a:endParaRPr lang="zh-CN" altLang="en-US" sz="3200">
              <a:latin typeface="Segoe SemiBold" panose="020B0703040204020203" pitchFamily="34" charset="0"/>
              <a:cs typeface="Segoe SemiBold" panose="020B0703040204020203" pitchFamily="34" charset="0"/>
            </a:endParaRPr>
          </a:p>
        </p:txBody>
      </p:sp>
      <p:sp>
        <p:nvSpPr>
          <p:cNvPr id="18" name="文本框 14">
            <a:extLst>
              <a:ext uri="{FF2B5EF4-FFF2-40B4-BE49-F238E27FC236}">
                <a16:creationId xmlns:a16="http://schemas.microsoft.com/office/drawing/2014/main" id="{F347919A-CECA-9669-95C7-2C3819A755F6}"/>
              </a:ext>
            </a:extLst>
          </p:cNvPr>
          <p:cNvSpPr txBox="1"/>
          <p:nvPr/>
        </p:nvSpPr>
        <p:spPr>
          <a:xfrm>
            <a:off x="1518485" y="515656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a:solidFill>
                  <a:schemeClr val="accent1">
                    <a:lumMod val="50000"/>
                  </a:schemeClr>
                </a:solidFill>
              </a:rPr>
              <a:t>Resources &amp; Support</a:t>
            </a:r>
            <a:endParaRPr lang="zh-CN" altLang="en-US" sz="2800">
              <a:solidFill>
                <a:schemeClr val="accent1">
                  <a:lumMod val="50000"/>
                </a:schemeClr>
              </a:solidFill>
            </a:endParaRPr>
          </a:p>
        </p:txBody>
      </p:sp>
    </p:spTree>
    <p:extLst>
      <p:ext uri="{BB962C8B-B14F-4D97-AF65-F5344CB8AC3E}">
        <p14:creationId xmlns:p14="http://schemas.microsoft.com/office/powerpoint/2010/main" val="226157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585976" y="2973597"/>
            <a:ext cx="8142224" cy="1093686"/>
          </a:xfrm>
        </p:spPr>
        <p:txBody>
          <a:bodyPr>
            <a:normAutofit/>
          </a:bodyPr>
          <a:lstStyle/>
          <a:p>
            <a:r>
              <a:rPr lang="en-US" sz="4400"/>
              <a:t>STE Pilot Overview</a:t>
            </a:r>
          </a:p>
        </p:txBody>
      </p:sp>
      <p:sp>
        <p:nvSpPr>
          <p:cNvPr id="5" name="矩形 7">
            <a:extLst>
              <a:ext uri="{FF2B5EF4-FFF2-40B4-BE49-F238E27FC236}">
                <a16:creationId xmlns:a16="http://schemas.microsoft.com/office/drawing/2014/main" id="{185CA773-EB9B-18CD-CF1E-C6A4BE64E348}"/>
              </a:ext>
            </a:extLst>
          </p:cNvPr>
          <p:cNvSpPr/>
          <p:nvPr/>
        </p:nvSpPr>
        <p:spPr>
          <a:xfrm>
            <a:off x="274320" y="3010172"/>
            <a:ext cx="1133855" cy="940035"/>
          </a:xfrm>
          <a:prstGeom prst="rect">
            <a:avLst/>
          </a:prstGeom>
          <a:solidFill>
            <a:srgbClr val="2A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Segoe SemiBold" panose="020B0703040204020203" pitchFamily="34" charset="0"/>
                <a:cs typeface="Segoe SemiBold" panose="020B0703040204020203" pitchFamily="34" charset="0"/>
              </a:rPr>
              <a:t>01</a:t>
            </a:r>
            <a:endParaRPr lang="zh-CN" altLang="en-US" sz="4400">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40864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sz="3600" b="1"/>
              <a:t>Transition to the new grades 5 and 8 STE</a:t>
            </a:r>
            <a:endParaRPr sz="3600" b="1"/>
          </a:p>
        </p:txBody>
      </p:sp>
      <p:sp>
        <p:nvSpPr>
          <p:cNvPr id="124" name="Google Shape;124;p23"/>
          <p:cNvSpPr/>
          <p:nvPr/>
        </p:nvSpPr>
        <p:spPr>
          <a:xfrm>
            <a:off x="513144" y="1875788"/>
            <a:ext cx="4835200" cy="865600"/>
          </a:xfrm>
          <a:prstGeom prst="notchedRightArrow">
            <a:avLst>
              <a:gd name="adj1" fmla="val 50000"/>
              <a:gd name="adj2" fmla="val 50000"/>
            </a:avLst>
          </a:prstGeom>
          <a:solidFill>
            <a:srgbClr val="F5B326"/>
          </a:solidFill>
          <a:ln>
            <a:noFill/>
          </a:ln>
        </p:spPr>
        <p:txBody>
          <a:bodyPr spcFirstLastPara="1" wrap="square" lIns="121900" tIns="60933" rIns="121900" bIns="60933" anchor="t" anchorCtr="0">
            <a:noAutofit/>
          </a:bodyPr>
          <a:lstStyle/>
          <a:p>
            <a:pPr algn="ctr">
              <a:buClr>
                <a:srgbClr val="203B69"/>
              </a:buClr>
              <a:buSzPts val="1350"/>
            </a:pPr>
            <a:r>
              <a:rPr lang="en" b="1">
                <a:solidFill>
                  <a:srgbClr val="203B69"/>
                </a:solidFill>
                <a:latin typeface="Quattrocento Sans"/>
                <a:ea typeface="Quattrocento Sans"/>
                <a:cs typeface="Quattrocento Sans"/>
                <a:sym typeface="Quattrocento Sans"/>
              </a:rPr>
              <a:t>2021-2024</a:t>
            </a:r>
            <a:endParaRPr sz="2400"/>
          </a:p>
        </p:txBody>
      </p:sp>
      <p:sp>
        <p:nvSpPr>
          <p:cNvPr id="125" name="Google Shape;125;p23"/>
          <p:cNvSpPr/>
          <p:nvPr/>
        </p:nvSpPr>
        <p:spPr>
          <a:xfrm>
            <a:off x="5372600" y="1875788"/>
            <a:ext cx="3655600" cy="865600"/>
          </a:xfrm>
          <a:prstGeom prst="notchedRightArrow">
            <a:avLst>
              <a:gd name="adj1" fmla="val 50000"/>
              <a:gd name="adj2" fmla="val 50000"/>
            </a:avLst>
          </a:prstGeom>
          <a:solidFill>
            <a:srgbClr val="E38526"/>
          </a:solidFill>
          <a:ln>
            <a:noFill/>
          </a:ln>
        </p:spPr>
        <p:txBody>
          <a:bodyPr spcFirstLastPara="1" wrap="square" lIns="91433" tIns="45700" rIns="91433" bIns="45700" anchor="t" anchorCtr="0">
            <a:noAutofit/>
          </a:bodyPr>
          <a:lstStyle/>
          <a:p>
            <a:pPr algn="ctr">
              <a:buClr>
                <a:srgbClr val="000000"/>
              </a:buClr>
              <a:buSzPts val="1050"/>
            </a:pPr>
            <a:r>
              <a:rPr lang="en" b="1">
                <a:solidFill>
                  <a:srgbClr val="101D35"/>
                </a:solidFill>
                <a:latin typeface="Quattrocento Sans"/>
                <a:ea typeface="Quattrocento Sans"/>
                <a:cs typeface="Quattrocento Sans"/>
                <a:sym typeface="Quattrocento Sans"/>
              </a:rPr>
              <a:t>2024-2025</a:t>
            </a:r>
            <a:endParaRPr sz="2200" b="1">
              <a:solidFill>
                <a:srgbClr val="101D35"/>
              </a:solidFill>
              <a:latin typeface="Quattrocento Sans"/>
              <a:ea typeface="Quattrocento Sans"/>
              <a:cs typeface="Quattrocento Sans"/>
              <a:sym typeface="Quattrocento Sans"/>
            </a:endParaRPr>
          </a:p>
        </p:txBody>
      </p:sp>
      <p:sp>
        <p:nvSpPr>
          <p:cNvPr id="126" name="Google Shape;126;p23"/>
          <p:cNvSpPr/>
          <p:nvPr/>
        </p:nvSpPr>
        <p:spPr>
          <a:xfrm>
            <a:off x="9015093" y="1875788"/>
            <a:ext cx="2715600" cy="865600"/>
          </a:xfrm>
          <a:prstGeom prst="notchedRightArrow">
            <a:avLst>
              <a:gd name="adj1" fmla="val 50000"/>
              <a:gd name="adj2" fmla="val 50000"/>
            </a:avLst>
          </a:prstGeom>
          <a:solidFill>
            <a:srgbClr val="AEABAB"/>
          </a:solidFill>
          <a:ln>
            <a:noFill/>
          </a:ln>
        </p:spPr>
        <p:txBody>
          <a:bodyPr spcFirstLastPara="1" wrap="square" lIns="91433" tIns="45700" rIns="91433" bIns="45700" anchor="t" anchorCtr="0">
            <a:noAutofit/>
          </a:bodyPr>
          <a:lstStyle/>
          <a:p>
            <a:pPr algn="ctr">
              <a:buClr>
                <a:srgbClr val="000000"/>
              </a:buClr>
              <a:buSzPts val="1050"/>
            </a:pPr>
            <a:r>
              <a:rPr lang="en" sz="1667" b="1">
                <a:solidFill>
                  <a:srgbClr val="FFFFFF"/>
                </a:solidFill>
                <a:latin typeface="Quattrocento Sans"/>
                <a:ea typeface="Quattrocento Sans"/>
                <a:cs typeface="Quattrocento Sans"/>
                <a:sym typeface="Quattrocento Sans"/>
              </a:rPr>
              <a:t>2025-2026</a:t>
            </a:r>
            <a:endParaRPr sz="1667">
              <a:solidFill>
                <a:srgbClr val="FFFFFF"/>
              </a:solidFill>
              <a:latin typeface="Arial"/>
              <a:ea typeface="Arial"/>
              <a:cs typeface="Arial"/>
              <a:sym typeface="Arial"/>
            </a:endParaRPr>
          </a:p>
        </p:txBody>
      </p:sp>
      <p:sp>
        <p:nvSpPr>
          <p:cNvPr id="127" name="Google Shape;127;p23"/>
          <p:cNvSpPr/>
          <p:nvPr/>
        </p:nvSpPr>
        <p:spPr>
          <a:xfrm>
            <a:off x="819398" y="2741391"/>
            <a:ext cx="4146159" cy="4116624"/>
          </a:xfrm>
          <a:custGeom>
            <a:avLst/>
            <a:gdLst/>
            <a:ahLst/>
            <a:cxnLst/>
            <a:rect l="l" t="t" r="r" b="b"/>
            <a:pathLst>
              <a:path w="2453348" h="865443" extrusionOk="0">
                <a:moveTo>
                  <a:pt x="0" y="0"/>
                </a:moveTo>
                <a:lnTo>
                  <a:pt x="2453348" y="0"/>
                </a:lnTo>
                <a:lnTo>
                  <a:pt x="2453348" y="865443"/>
                </a:lnTo>
                <a:lnTo>
                  <a:pt x="0" y="865443"/>
                </a:lnTo>
                <a:lnTo>
                  <a:pt x="0" y="0"/>
                </a:lnTo>
                <a:close/>
              </a:path>
            </a:pathLst>
          </a:custGeom>
          <a:noFill/>
          <a:ln>
            <a:noFill/>
          </a:ln>
        </p:spPr>
        <p:txBody>
          <a:bodyPr spcFirstLastPara="1" wrap="square" lIns="142233" tIns="142233" rIns="142233" bIns="142233" anchor="t" anchorCtr="0">
            <a:noAutofit/>
          </a:bodyPr>
          <a:lstStyle/>
          <a:p>
            <a:pPr>
              <a:lnSpc>
                <a:spcPct val="90000"/>
              </a:lnSpc>
              <a:buClr>
                <a:srgbClr val="203B69"/>
              </a:buClr>
              <a:buSzPts val="1275"/>
            </a:pPr>
            <a:r>
              <a:rPr lang="en" sz="1700" b="1">
                <a:solidFill>
                  <a:srgbClr val="203B69"/>
                </a:solidFill>
                <a:latin typeface="Quattrocento Sans"/>
                <a:ea typeface="Quattrocento Sans"/>
                <a:cs typeface="Quattrocento Sans"/>
                <a:sym typeface="Quattrocento Sans"/>
              </a:rPr>
              <a:t>Incorporate lessons learned</a:t>
            </a:r>
            <a:endParaRPr sz="2400"/>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Less text, more purpose</a:t>
            </a:r>
            <a:endParaRPr sz="1700">
              <a:solidFill>
                <a:srgbClr val="203B69"/>
              </a:solidFill>
              <a:latin typeface="Quattrocento Sans"/>
              <a:ea typeface="Quattrocento Sans"/>
              <a:cs typeface="Quattrocento Sans"/>
              <a:sym typeface="Quattrocento Sans"/>
            </a:endParaRPr>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Improved accessibility</a:t>
            </a:r>
            <a:endParaRPr sz="1700">
              <a:solidFill>
                <a:srgbClr val="203B69"/>
              </a:solidFill>
              <a:latin typeface="Quattrocento Sans"/>
              <a:ea typeface="Quattrocento Sans"/>
              <a:cs typeface="Quattrocento Sans"/>
              <a:sym typeface="Quattrocento Sans"/>
            </a:endParaRPr>
          </a:p>
          <a:p>
            <a:pPr>
              <a:lnSpc>
                <a:spcPct val="90000"/>
              </a:lnSpc>
              <a:spcBef>
                <a:spcPts val="1795"/>
              </a:spcBef>
              <a:buClr>
                <a:srgbClr val="203B69"/>
              </a:buClr>
              <a:buSzPts val="1275"/>
            </a:pPr>
            <a:r>
              <a:rPr lang="en" sz="1700" b="1">
                <a:solidFill>
                  <a:srgbClr val="203B69"/>
                </a:solidFill>
                <a:latin typeface="Quattrocento Sans"/>
                <a:ea typeface="Quattrocento Sans"/>
                <a:cs typeface="Quattrocento Sans"/>
                <a:sym typeface="Quattrocento Sans"/>
              </a:rPr>
              <a:t>Piloting</a:t>
            </a:r>
            <a:endParaRPr sz="1700" b="1">
              <a:solidFill>
                <a:srgbClr val="203B69"/>
              </a:solidFill>
              <a:latin typeface="Quattrocento Sans"/>
              <a:ea typeface="Quattrocento Sans"/>
              <a:cs typeface="Quattrocento Sans"/>
              <a:sym typeface="Quattrocento Sans"/>
            </a:endParaRPr>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Pilot tested with over 25,000 students with demographics similar to the state overall in 2021 and 2022</a:t>
            </a:r>
            <a:endParaRPr sz="1700">
              <a:solidFill>
                <a:srgbClr val="203B69"/>
              </a:solidFill>
              <a:latin typeface="Quattrocento Sans"/>
              <a:ea typeface="Quattrocento Sans"/>
              <a:cs typeface="Quattrocento Sans"/>
              <a:sym typeface="Quattrocento Sans"/>
            </a:endParaRPr>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24,000 students piloting in 2024</a:t>
            </a:r>
            <a:endParaRPr sz="1700">
              <a:solidFill>
                <a:srgbClr val="203B69"/>
              </a:solidFill>
              <a:latin typeface="Quattrocento Sans"/>
              <a:ea typeface="Quattrocento Sans"/>
              <a:cs typeface="Quattrocento Sans"/>
              <a:sym typeface="Quattrocento Sans"/>
            </a:endParaRPr>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Refine tasks from pilot years</a:t>
            </a:r>
            <a:endParaRPr sz="1700">
              <a:solidFill>
                <a:srgbClr val="203B69"/>
              </a:solidFill>
              <a:latin typeface="Quattrocento Sans"/>
              <a:ea typeface="Quattrocento Sans"/>
              <a:cs typeface="Quattrocento Sans"/>
              <a:sym typeface="Quattrocento Sans"/>
            </a:endParaRPr>
          </a:p>
          <a:p>
            <a:pPr marL="285742" indent="-285742">
              <a:lnSpc>
                <a:spcPct val="90000"/>
              </a:lnSpc>
              <a:spcBef>
                <a:spcPts val="595"/>
              </a:spcBef>
              <a:buClr>
                <a:srgbClr val="203B69"/>
              </a:buClr>
              <a:buSzPts val="1275"/>
              <a:buFont typeface="Arial"/>
              <a:buChar char="•"/>
            </a:pPr>
            <a:r>
              <a:rPr lang="en" sz="1700" u="sng">
                <a:solidFill>
                  <a:srgbClr val="203B69"/>
                </a:solidFill>
                <a:latin typeface="Quattrocento Sans"/>
                <a:ea typeface="Quattrocento Sans"/>
                <a:cs typeface="Quattrocento Sans"/>
                <a:sym typeface="Quattrocento Sans"/>
              </a:rPr>
              <a:t>Scores not used in state accountability</a:t>
            </a:r>
            <a:endParaRPr sz="2400"/>
          </a:p>
          <a:p>
            <a:pPr marL="285742" indent="-285742">
              <a:lnSpc>
                <a:spcPct val="90000"/>
              </a:lnSpc>
              <a:spcBef>
                <a:spcPts val="595"/>
              </a:spcBef>
              <a:buClr>
                <a:srgbClr val="203B69"/>
              </a:buClr>
              <a:buSzPts val="1275"/>
              <a:buFont typeface="Arial"/>
              <a:buChar char="•"/>
            </a:pPr>
            <a:r>
              <a:rPr lang="en-US" sz="1700" u="sng">
                <a:solidFill>
                  <a:srgbClr val="203B69"/>
                </a:solidFill>
                <a:latin typeface="Quattrocento Sans"/>
                <a:ea typeface="Quattrocento Sans"/>
                <a:cs typeface="Quattrocento Sans"/>
                <a:sym typeface="Quattrocento Sans"/>
                <a:hlinkClick r:id="rId3"/>
              </a:rPr>
              <a:t>SPA Ambassador Training</a:t>
            </a:r>
            <a:endParaRPr sz="1700" u="sng">
              <a:solidFill>
                <a:srgbClr val="203B69"/>
              </a:solidFill>
              <a:latin typeface="Quattrocento Sans"/>
              <a:ea typeface="Quattrocento Sans"/>
              <a:cs typeface="Quattrocento Sans"/>
              <a:sym typeface="Quattrocento Sans"/>
            </a:endParaRPr>
          </a:p>
          <a:p>
            <a:pPr marL="285742" indent="-177796">
              <a:lnSpc>
                <a:spcPct val="90000"/>
              </a:lnSpc>
              <a:spcBef>
                <a:spcPts val="595"/>
              </a:spcBef>
              <a:buClr>
                <a:srgbClr val="000000"/>
              </a:buClr>
              <a:buSzPts val="1275"/>
            </a:pPr>
            <a:endParaRPr sz="1700">
              <a:solidFill>
                <a:srgbClr val="203B69"/>
              </a:solidFill>
              <a:latin typeface="Quattrocento Sans"/>
              <a:ea typeface="Quattrocento Sans"/>
              <a:cs typeface="Quattrocento Sans"/>
              <a:sym typeface="Quattrocento Sans"/>
            </a:endParaRPr>
          </a:p>
        </p:txBody>
      </p:sp>
      <p:sp>
        <p:nvSpPr>
          <p:cNvPr id="128" name="Google Shape;128;p23"/>
          <p:cNvSpPr/>
          <p:nvPr/>
        </p:nvSpPr>
        <p:spPr>
          <a:xfrm>
            <a:off x="5348344" y="2664624"/>
            <a:ext cx="3246597" cy="1967440"/>
          </a:xfrm>
          <a:custGeom>
            <a:avLst/>
            <a:gdLst/>
            <a:ahLst/>
            <a:cxnLst/>
            <a:rect l="l" t="t" r="r" b="b"/>
            <a:pathLst>
              <a:path w="2453348" h="865443" extrusionOk="0">
                <a:moveTo>
                  <a:pt x="0" y="0"/>
                </a:moveTo>
                <a:lnTo>
                  <a:pt x="2453348" y="0"/>
                </a:lnTo>
                <a:lnTo>
                  <a:pt x="2453348" y="865443"/>
                </a:lnTo>
                <a:lnTo>
                  <a:pt x="0" y="865443"/>
                </a:lnTo>
                <a:lnTo>
                  <a:pt x="0" y="0"/>
                </a:lnTo>
                <a:close/>
              </a:path>
            </a:pathLst>
          </a:custGeom>
          <a:noFill/>
          <a:ln>
            <a:noFill/>
          </a:ln>
        </p:spPr>
        <p:txBody>
          <a:bodyPr spcFirstLastPara="1" wrap="square" lIns="142233" tIns="142233" rIns="142233" bIns="142233" anchor="t" anchorCtr="0">
            <a:noAutofit/>
          </a:bodyPr>
          <a:lstStyle/>
          <a:p>
            <a:pPr>
              <a:lnSpc>
                <a:spcPct val="90000"/>
              </a:lnSpc>
              <a:buClr>
                <a:srgbClr val="203B69"/>
              </a:buClr>
              <a:buSzPts val="1275"/>
            </a:pPr>
            <a:r>
              <a:rPr lang="en" sz="1700" b="1">
                <a:solidFill>
                  <a:srgbClr val="203B69"/>
                </a:solidFill>
                <a:latin typeface="Quattrocento Sans"/>
                <a:ea typeface="Quattrocento Sans"/>
                <a:cs typeface="Quattrocento Sans"/>
                <a:sym typeface="Quattrocento Sans"/>
              </a:rPr>
              <a:t>Prepare for statewide use</a:t>
            </a:r>
            <a:endParaRPr sz="2400"/>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Anticipated statewide field test for all grade 5 and 8 students</a:t>
            </a:r>
            <a:endParaRPr sz="2400"/>
          </a:p>
          <a:p>
            <a:pPr marL="285742" indent="-285742">
              <a:lnSpc>
                <a:spcPct val="90000"/>
              </a:lnSpc>
              <a:spcBef>
                <a:spcPts val="595"/>
              </a:spcBef>
              <a:buClr>
                <a:srgbClr val="203B69"/>
              </a:buClr>
              <a:buSzPts val="1275"/>
              <a:buFont typeface="Arial"/>
              <a:buChar char="•"/>
            </a:pPr>
            <a:r>
              <a:rPr lang="en" sz="1700">
                <a:solidFill>
                  <a:srgbClr val="203B69"/>
                </a:solidFill>
                <a:latin typeface="Quattrocento Sans"/>
                <a:ea typeface="Quattrocento Sans"/>
                <a:cs typeface="Quattrocento Sans"/>
                <a:sym typeface="Quattrocento Sans"/>
              </a:rPr>
              <a:t>Provide guidance and classroom tasks that educators can use </a:t>
            </a:r>
            <a:endParaRPr sz="1700">
              <a:solidFill>
                <a:srgbClr val="203B69"/>
              </a:solidFill>
              <a:latin typeface="Quattrocento Sans"/>
              <a:ea typeface="Quattrocento Sans"/>
              <a:cs typeface="Quattrocento Sans"/>
              <a:sym typeface="Quattrocento Sans"/>
            </a:endParaRPr>
          </a:p>
          <a:p>
            <a:pPr marL="285742" indent="-177796">
              <a:lnSpc>
                <a:spcPct val="90000"/>
              </a:lnSpc>
              <a:spcBef>
                <a:spcPts val="595"/>
              </a:spcBef>
              <a:buClr>
                <a:srgbClr val="000000"/>
              </a:buClr>
              <a:buSzPts val="1275"/>
            </a:pPr>
            <a:endParaRPr sz="1700">
              <a:solidFill>
                <a:srgbClr val="203B69"/>
              </a:solidFill>
              <a:latin typeface="Quattrocento Sans"/>
              <a:ea typeface="Quattrocento Sans"/>
              <a:cs typeface="Quattrocento Sans"/>
              <a:sym typeface="Quattrocento Sans"/>
            </a:endParaRPr>
          </a:p>
        </p:txBody>
      </p:sp>
      <p:sp>
        <p:nvSpPr>
          <p:cNvPr id="129" name="Google Shape;129;p23"/>
          <p:cNvSpPr/>
          <p:nvPr/>
        </p:nvSpPr>
        <p:spPr>
          <a:xfrm>
            <a:off x="8953481" y="2741390"/>
            <a:ext cx="2764105" cy="2299193"/>
          </a:xfrm>
          <a:custGeom>
            <a:avLst/>
            <a:gdLst/>
            <a:ahLst/>
            <a:cxnLst/>
            <a:rect l="l" t="t" r="r" b="b"/>
            <a:pathLst>
              <a:path w="2453348" h="865443" extrusionOk="0">
                <a:moveTo>
                  <a:pt x="0" y="0"/>
                </a:moveTo>
                <a:lnTo>
                  <a:pt x="2453348" y="0"/>
                </a:lnTo>
                <a:lnTo>
                  <a:pt x="2453348" y="865443"/>
                </a:lnTo>
                <a:lnTo>
                  <a:pt x="0" y="865443"/>
                </a:lnTo>
                <a:lnTo>
                  <a:pt x="0" y="0"/>
                </a:lnTo>
                <a:close/>
              </a:path>
            </a:pathLst>
          </a:custGeom>
          <a:noFill/>
          <a:ln>
            <a:noFill/>
          </a:ln>
        </p:spPr>
        <p:txBody>
          <a:bodyPr spcFirstLastPara="1" wrap="square" lIns="142233" tIns="142233" rIns="142233" bIns="142233" anchor="t" anchorCtr="0">
            <a:noAutofit/>
          </a:bodyPr>
          <a:lstStyle/>
          <a:p>
            <a:pPr>
              <a:lnSpc>
                <a:spcPct val="90000"/>
              </a:lnSpc>
              <a:buClr>
                <a:srgbClr val="203B69"/>
              </a:buClr>
              <a:buSzPts val="1275"/>
            </a:pPr>
            <a:r>
              <a:rPr lang="en" sz="1600" b="1">
                <a:solidFill>
                  <a:srgbClr val="1A4785"/>
                </a:solidFill>
                <a:latin typeface="Quattrocento Sans"/>
                <a:ea typeface="Quattrocento Sans"/>
                <a:cs typeface="Quattrocento Sans"/>
                <a:sym typeface="Quattrocento Sans"/>
              </a:rPr>
              <a:t>Anticipated first operational year with results reported to schools and districts</a:t>
            </a:r>
            <a:endParaRPr sz="2400" b="1">
              <a:solidFill>
                <a:srgbClr val="1A4785"/>
              </a:solidFill>
              <a:latin typeface="Quattrocento Sans"/>
              <a:ea typeface="Quattrocento Sans"/>
              <a:cs typeface="Quattrocento Sans"/>
              <a:sym typeface="Quattrocento Sans"/>
            </a:endParaRPr>
          </a:p>
        </p:txBody>
      </p:sp>
      <p:pic>
        <p:nvPicPr>
          <p:cNvPr id="132" name="Google Shape;132;p23" descr="Department of Elementary and Secondary Education Logo"/>
          <p:cNvPicPr preferRelativeResize="0"/>
          <p:nvPr/>
        </p:nvPicPr>
        <p:blipFill rotWithShape="1">
          <a:blip r:embed="rId4">
            <a:alphaModFix/>
          </a:blip>
          <a:srcRect r="47916"/>
          <a:stretch/>
        </p:blipFill>
        <p:spPr>
          <a:xfrm>
            <a:off x="0" y="6454588"/>
            <a:ext cx="1025501" cy="480200"/>
          </a:xfrm>
          <a:prstGeom prst="rect">
            <a:avLst/>
          </a:prstGeom>
          <a:noFill/>
          <a:ln>
            <a:noFill/>
          </a:ln>
        </p:spPr>
      </p:pic>
      <p:sp>
        <p:nvSpPr>
          <p:cNvPr id="11" name="TextBox 10">
            <a:extLst>
              <a:ext uri="{FF2B5EF4-FFF2-40B4-BE49-F238E27FC236}">
                <a16:creationId xmlns:a16="http://schemas.microsoft.com/office/drawing/2014/main" id="{00D01E27-64D8-4A80-B321-80D8E235CBA9}"/>
              </a:ext>
            </a:extLst>
          </p:cNvPr>
          <p:cNvSpPr txBox="1"/>
          <p:nvPr/>
        </p:nvSpPr>
        <p:spPr>
          <a:xfrm>
            <a:off x="5686846" y="5251623"/>
            <a:ext cx="6682707" cy="338554"/>
          </a:xfrm>
          <a:prstGeom prst="rect">
            <a:avLst/>
          </a:prstGeom>
          <a:noFill/>
        </p:spPr>
        <p:txBody>
          <a:bodyPr wrap="square">
            <a:spAutoFit/>
          </a:bodyPr>
          <a:lstStyle/>
          <a:p>
            <a:r>
              <a:rPr lang="en-US" sz="1600">
                <a:hlinkClick r:id="rId5"/>
              </a:rPr>
              <a:t>https://www.doe.mass.edu/mcas/tdd/ste-assess-pilot/default.html</a:t>
            </a:r>
            <a:r>
              <a:rPr lang="en-US" sz="16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0950-0CD8-6381-78E7-834CF9E8AD07}"/>
              </a:ext>
            </a:extLst>
          </p:cNvPr>
          <p:cNvSpPr>
            <a:spLocks noGrp="1"/>
          </p:cNvSpPr>
          <p:nvPr>
            <p:ph type="title"/>
          </p:nvPr>
        </p:nvSpPr>
        <p:spPr>
          <a:xfrm>
            <a:off x="561975" y="427410"/>
            <a:ext cx="10940715" cy="535531"/>
          </a:xfrm>
        </p:spPr>
        <p:txBody>
          <a:bodyPr wrap="square">
            <a:spAutoFit/>
          </a:bodyPr>
          <a:lstStyle/>
          <a:p>
            <a:r>
              <a:rPr lang="en-US" sz="3200" b="1">
                <a:solidFill>
                  <a:srgbClr val="2A335E"/>
                </a:solidFill>
              </a:rPr>
              <a:t>Practice Tests &amp; Sample Tasks</a:t>
            </a:r>
          </a:p>
        </p:txBody>
      </p:sp>
      <p:sp>
        <p:nvSpPr>
          <p:cNvPr id="8" name="Content Placeholder 2">
            <a:extLst>
              <a:ext uri="{FF2B5EF4-FFF2-40B4-BE49-F238E27FC236}">
                <a16:creationId xmlns:a16="http://schemas.microsoft.com/office/drawing/2014/main" id="{DE7B671F-ACB8-3200-82B5-BE53434CACF0}"/>
              </a:ext>
            </a:extLst>
          </p:cNvPr>
          <p:cNvSpPr>
            <a:spLocks noGrp="1"/>
          </p:cNvSpPr>
          <p:nvPr>
            <p:ph type="body" idx="1"/>
          </p:nvPr>
        </p:nvSpPr>
        <p:spPr>
          <a:xfrm>
            <a:off x="561975" y="1104004"/>
            <a:ext cx="10940716" cy="4662815"/>
          </a:xfrm>
        </p:spPr>
        <p:txBody>
          <a:bodyPr>
            <a:spAutoFit/>
          </a:bodyPr>
          <a:lstStyle/>
          <a:p>
            <a:pPr>
              <a:lnSpc>
                <a:spcPct val="100000"/>
              </a:lnSpc>
              <a:spcBef>
                <a:spcPts val="0"/>
              </a:spcBef>
            </a:pPr>
            <a:r>
              <a:rPr lang="en-US">
                <a:solidFill>
                  <a:srgbClr val="2A335E"/>
                </a:solidFill>
              </a:rPr>
              <a:t>Recommend </a:t>
            </a:r>
            <a:r>
              <a:rPr lang="en-US" u="sng">
                <a:solidFill>
                  <a:srgbClr val="2A335E"/>
                </a:solidFill>
              </a:rPr>
              <a:t>both</a:t>
            </a:r>
            <a:r>
              <a:rPr lang="en-US">
                <a:solidFill>
                  <a:srgbClr val="2A335E"/>
                </a:solidFill>
              </a:rPr>
              <a:t> an MCAS Science practice test and an MCAS STE Pilot sample task.</a:t>
            </a:r>
          </a:p>
          <a:p>
            <a:pPr>
              <a:lnSpc>
                <a:spcPct val="100000"/>
              </a:lnSpc>
              <a:spcBef>
                <a:spcPts val="0"/>
              </a:spcBef>
            </a:pPr>
            <a:endParaRPr lang="en-US">
              <a:solidFill>
                <a:srgbClr val="2A335E"/>
              </a:solidFill>
            </a:endParaRPr>
          </a:p>
          <a:p>
            <a:pPr marL="800100" lvl="1" indent="-342900">
              <a:lnSpc>
                <a:spcPct val="100000"/>
              </a:lnSpc>
              <a:spcBef>
                <a:spcPts val="0"/>
              </a:spcBef>
              <a:buFont typeface="Wingdings" panose="05000000000000000000" pitchFamily="2" charset="2"/>
              <a:buChar char="Ø"/>
            </a:pPr>
            <a:r>
              <a:rPr lang="en-US" sz="2400">
                <a:solidFill>
                  <a:srgbClr val="2A335E"/>
                </a:solidFill>
              </a:rPr>
              <a:t>One MCAS regular Science practice test</a:t>
            </a:r>
          </a:p>
          <a:p>
            <a:pPr marL="1257300" lvl="2" indent="-342900">
              <a:lnSpc>
                <a:spcPct val="100000"/>
              </a:lnSpc>
              <a:buFont typeface="Wingdings" panose="05000000000000000000" pitchFamily="2" charset="2"/>
              <a:buChar char="§"/>
            </a:pPr>
            <a:r>
              <a:rPr lang="en-US" sz="2000">
                <a:solidFill>
                  <a:srgbClr val="2A335E"/>
                </a:solidFill>
              </a:rPr>
              <a:t>Available on the </a:t>
            </a:r>
            <a:r>
              <a:rPr lang="en-US" sz="2000">
                <a:solidFill>
                  <a:srgbClr val="2A335E"/>
                </a:solidFill>
                <a:hlinkClick r:id="rId3"/>
              </a:rPr>
              <a:t>MCAS Resource Center </a:t>
            </a:r>
            <a:r>
              <a:rPr lang="en-US" sz="2000">
                <a:solidFill>
                  <a:srgbClr val="2A335E"/>
                </a:solidFill>
              </a:rPr>
              <a:t>and in the TestNav app</a:t>
            </a:r>
          </a:p>
          <a:p>
            <a:pPr marL="1257300" lvl="2" indent="-342900">
              <a:lnSpc>
                <a:spcPct val="100000"/>
              </a:lnSpc>
              <a:buFont typeface="Wingdings" panose="05000000000000000000" pitchFamily="2" charset="2"/>
              <a:buChar char="§"/>
            </a:pPr>
            <a:r>
              <a:rPr lang="en-US" sz="2000">
                <a:solidFill>
                  <a:srgbClr val="2A335E"/>
                </a:solidFill>
              </a:rPr>
              <a:t>Infrastructure trial forms to be available in the MCAS PAN Training site: </a:t>
            </a:r>
            <a:r>
              <a:rPr lang="en-US" sz="2000">
                <a:solidFill>
                  <a:srgbClr val="3647B6"/>
                </a:solidFill>
                <a:hlinkClick r:id="rId4">
                  <a:extLst>
                    <a:ext uri="{A12FA001-AC4F-418D-AE19-62706E023703}">
                      <ahyp:hlinkClr xmlns:ahyp="http://schemas.microsoft.com/office/drawing/2018/hyperlinkcolor" val="tx"/>
                    </a:ext>
                  </a:extLst>
                </a:hlinkClick>
              </a:rPr>
              <a:t>https://</a:t>
            </a:r>
            <a:r>
              <a:rPr lang="en-US" sz="2000" err="1">
                <a:solidFill>
                  <a:srgbClr val="3647B6"/>
                </a:solidFill>
                <a:hlinkClick r:id="rId4">
                  <a:extLst>
                    <a:ext uri="{A12FA001-AC4F-418D-AE19-62706E023703}">
                      <ahyp:hlinkClr xmlns:ahyp="http://schemas.microsoft.com/office/drawing/2018/hyperlinkcolor" val="tx"/>
                    </a:ext>
                  </a:extLst>
                </a:hlinkClick>
              </a:rPr>
              <a:t>trng-mcas.pearsonaccessnext.com</a:t>
            </a:r>
            <a:r>
              <a:rPr lang="en-US" sz="2000">
                <a:solidFill>
                  <a:srgbClr val="3647B6"/>
                </a:solidFill>
                <a:hlinkClick r:id="rId4">
                  <a:extLst>
                    <a:ext uri="{A12FA001-AC4F-418D-AE19-62706E023703}">
                      <ahyp:hlinkClr xmlns:ahyp="http://schemas.microsoft.com/office/drawing/2018/hyperlinkcolor" val="tx"/>
                    </a:ext>
                  </a:extLst>
                </a:hlinkClick>
              </a:rPr>
              <a:t>/</a:t>
            </a:r>
            <a:r>
              <a:rPr lang="en-US" sz="2000">
                <a:solidFill>
                  <a:srgbClr val="3647B6"/>
                </a:solidFill>
              </a:rPr>
              <a:t> </a:t>
            </a:r>
          </a:p>
          <a:p>
            <a:pPr lvl="2">
              <a:lnSpc>
                <a:spcPct val="100000"/>
              </a:lnSpc>
            </a:pPr>
            <a:endParaRPr lang="en-US" sz="2000">
              <a:solidFill>
                <a:srgbClr val="3647B6"/>
              </a:solidFill>
            </a:endParaRPr>
          </a:p>
          <a:p>
            <a:pPr marL="800100" lvl="1" indent="-342900">
              <a:lnSpc>
                <a:spcPct val="100000"/>
              </a:lnSpc>
              <a:buFont typeface="Wingdings" panose="05000000000000000000" pitchFamily="2" charset="2"/>
              <a:buChar char="Ø"/>
            </a:pPr>
            <a:r>
              <a:rPr lang="en-US" sz="2400">
                <a:solidFill>
                  <a:srgbClr val="2A335E"/>
                </a:solidFill>
              </a:rPr>
              <a:t>One MCAS STE Pilot sample task</a:t>
            </a:r>
          </a:p>
          <a:p>
            <a:pPr marL="1257300" lvl="2" indent="-342900">
              <a:lnSpc>
                <a:spcPct val="100000"/>
              </a:lnSpc>
              <a:buFont typeface="Wingdings" panose="05000000000000000000" pitchFamily="2" charset="2"/>
              <a:buChar char="§"/>
            </a:pPr>
            <a:r>
              <a:rPr lang="en-US" sz="2000">
                <a:solidFill>
                  <a:srgbClr val="2A335E"/>
                </a:solidFill>
              </a:rPr>
              <a:t>Available on the </a:t>
            </a:r>
            <a:r>
              <a:rPr lang="en-US" sz="2000">
                <a:solidFill>
                  <a:srgbClr val="2A335E"/>
                </a:solidFill>
                <a:hlinkClick r:id="rId5"/>
              </a:rPr>
              <a:t>Massachusetts STE Pilot Resource Center </a:t>
            </a:r>
            <a:r>
              <a:rPr lang="en-US" sz="2000">
                <a:solidFill>
                  <a:srgbClr val="2A335E"/>
                </a:solidFill>
              </a:rPr>
              <a:t>and in the TestNav app</a:t>
            </a:r>
          </a:p>
          <a:p>
            <a:pPr marL="1257300" lvl="2" indent="-342900">
              <a:lnSpc>
                <a:spcPct val="100000"/>
              </a:lnSpc>
              <a:buFont typeface="Wingdings" panose="05000000000000000000" pitchFamily="2" charset="2"/>
              <a:buChar char="§"/>
            </a:pPr>
            <a:r>
              <a:rPr lang="en-US" sz="2000">
                <a:solidFill>
                  <a:srgbClr val="2A335E"/>
                </a:solidFill>
              </a:rPr>
              <a:t>Infrastructure trial forms to be available in the MCAS PAN Training site: </a:t>
            </a:r>
            <a:r>
              <a:rPr lang="en-US" sz="2000">
                <a:solidFill>
                  <a:srgbClr val="3647B6"/>
                </a:solidFill>
                <a:hlinkClick r:id="rId4">
                  <a:extLst>
                    <a:ext uri="{A12FA001-AC4F-418D-AE19-62706E023703}">
                      <ahyp:hlinkClr xmlns:ahyp="http://schemas.microsoft.com/office/drawing/2018/hyperlinkcolor" val="tx"/>
                    </a:ext>
                  </a:extLst>
                </a:hlinkClick>
              </a:rPr>
              <a:t>https://</a:t>
            </a:r>
            <a:r>
              <a:rPr lang="en-US" sz="2000" err="1">
                <a:solidFill>
                  <a:srgbClr val="3647B6"/>
                </a:solidFill>
                <a:hlinkClick r:id="rId4">
                  <a:extLst>
                    <a:ext uri="{A12FA001-AC4F-418D-AE19-62706E023703}">
                      <ahyp:hlinkClr xmlns:ahyp="http://schemas.microsoft.com/office/drawing/2018/hyperlinkcolor" val="tx"/>
                    </a:ext>
                  </a:extLst>
                </a:hlinkClick>
              </a:rPr>
              <a:t>trng-mcas.pearsonaccessnext.com</a:t>
            </a:r>
            <a:r>
              <a:rPr lang="en-US" sz="2000">
                <a:solidFill>
                  <a:srgbClr val="3647B6"/>
                </a:solidFill>
                <a:hlinkClick r:id="rId4">
                  <a:extLst>
                    <a:ext uri="{A12FA001-AC4F-418D-AE19-62706E023703}">
                      <ahyp:hlinkClr xmlns:ahyp="http://schemas.microsoft.com/office/drawing/2018/hyperlinkcolor" val="tx"/>
                    </a:ext>
                  </a:extLst>
                </a:hlinkClick>
              </a:rPr>
              <a:t>/</a:t>
            </a:r>
            <a:r>
              <a:rPr lang="en-US" sz="2000">
                <a:solidFill>
                  <a:srgbClr val="3647B6"/>
                </a:solidFill>
              </a:rPr>
              <a:t> </a:t>
            </a:r>
          </a:p>
        </p:txBody>
      </p:sp>
    </p:spTree>
    <p:extLst>
      <p:ext uri="{BB962C8B-B14F-4D97-AF65-F5344CB8AC3E}">
        <p14:creationId xmlns:p14="http://schemas.microsoft.com/office/powerpoint/2010/main" val="104521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5" y="330200"/>
            <a:ext cx="11369675" cy="679450"/>
          </a:xfrm>
        </p:spPr>
        <p:txBody>
          <a:bodyPr>
            <a:normAutofit/>
          </a:bodyPr>
          <a:lstStyle/>
          <a:p>
            <a:r>
              <a:rPr lang="en-US" sz="3200" b="1">
                <a:solidFill>
                  <a:srgbClr val="2A335E"/>
                </a:solidFill>
              </a:rPr>
              <a:t>Overview</a:t>
            </a:r>
            <a:r>
              <a:rPr lang="en-US" sz="3200">
                <a:solidFill>
                  <a:srgbClr val="2A335E"/>
                </a:solidFill>
              </a:rPr>
              <a:t> – MCAS STE Pilot Testing</a:t>
            </a:r>
          </a:p>
        </p:txBody>
      </p:sp>
      <p:sp>
        <p:nvSpPr>
          <p:cNvPr id="3" name="Content Placeholder 2"/>
          <p:cNvSpPr>
            <a:spLocks noGrp="1"/>
          </p:cNvSpPr>
          <p:nvPr>
            <p:ph idx="4294967295"/>
          </p:nvPr>
        </p:nvSpPr>
        <p:spPr>
          <a:xfrm>
            <a:off x="498474" y="1477963"/>
            <a:ext cx="11369675" cy="5049837"/>
          </a:xfrm>
        </p:spPr>
        <p:txBody>
          <a:bodyPr vert="horz" lIns="91440" tIns="45720" rIns="91440" bIns="45720" rtlCol="0" anchor="t">
            <a:normAutofit/>
          </a:bodyPr>
          <a:lstStyle/>
          <a:p>
            <a:pPr marL="0" indent="0">
              <a:lnSpc>
                <a:spcPct val="100000"/>
              </a:lnSpc>
              <a:spcBef>
                <a:spcPts val="0"/>
              </a:spcBef>
              <a:buNone/>
            </a:pPr>
            <a:r>
              <a:rPr lang="en-US" sz="2400" dirty="0">
                <a:solidFill>
                  <a:srgbClr val="2A335E"/>
                </a:solidFill>
                <a:latin typeface="Arial"/>
                <a:cs typeface="Arial"/>
              </a:rPr>
              <a:t>Students participating in the MCAS STE Pilot will take two </a:t>
            </a:r>
            <a:r>
              <a:rPr lang="en-US" sz="2400" u="sng" dirty="0">
                <a:solidFill>
                  <a:srgbClr val="2A335E"/>
                </a:solidFill>
                <a:latin typeface="Arial"/>
                <a:cs typeface="Arial"/>
              </a:rPr>
              <a:t>test sessions</a:t>
            </a:r>
            <a:r>
              <a:rPr lang="en-US" sz="2400" dirty="0">
                <a:solidFill>
                  <a:srgbClr val="2A335E"/>
                </a:solidFill>
                <a:latin typeface="Arial"/>
                <a:cs typeface="Arial"/>
              </a:rPr>
              <a:t> during this Spring’s testing.</a:t>
            </a:r>
            <a:endParaRPr lang="en-US" sz="2400" b="1" dirty="0">
              <a:solidFill>
                <a:srgbClr val="2A335E"/>
              </a:solidFill>
              <a:latin typeface="Arial"/>
              <a:cs typeface="Arial"/>
            </a:endParaRPr>
          </a:p>
          <a:p>
            <a:pPr marL="457200" lvl="1" indent="0">
              <a:lnSpc>
                <a:spcPct val="100000"/>
              </a:lnSpc>
              <a:spcBef>
                <a:spcPts val="0"/>
              </a:spcBef>
              <a:buNone/>
            </a:pPr>
            <a:endParaRPr lang="en-US" b="1" dirty="0">
              <a:solidFill>
                <a:srgbClr val="2A335E"/>
              </a:solidFill>
              <a:latin typeface="Arial"/>
              <a:cs typeface="Arial"/>
            </a:endParaRPr>
          </a:p>
          <a:p>
            <a:pPr marL="0" indent="0">
              <a:lnSpc>
                <a:spcPct val="100000"/>
              </a:lnSpc>
              <a:spcBef>
                <a:spcPts val="0"/>
              </a:spcBef>
              <a:buNone/>
            </a:pPr>
            <a:r>
              <a:rPr lang="en-US" sz="2400" b="1" dirty="0">
                <a:solidFill>
                  <a:srgbClr val="2A335E"/>
                </a:solidFill>
                <a:latin typeface="Arial"/>
                <a:cs typeface="Arial"/>
              </a:rPr>
              <a:t>Testing window: April 23 – May 24</a:t>
            </a:r>
          </a:p>
          <a:p>
            <a:pPr marL="0" indent="0">
              <a:lnSpc>
                <a:spcPct val="100000"/>
              </a:lnSpc>
              <a:spcBef>
                <a:spcPts val="0"/>
              </a:spcBef>
              <a:buNone/>
            </a:pPr>
            <a:endParaRPr lang="en-US" sz="2400" b="1" dirty="0">
              <a:solidFill>
                <a:srgbClr val="2A335E"/>
              </a:solidFill>
              <a:latin typeface="Arial"/>
              <a:cs typeface="Arial"/>
            </a:endParaRPr>
          </a:p>
          <a:p>
            <a:pPr marL="0" indent="0">
              <a:lnSpc>
                <a:spcPct val="100000"/>
              </a:lnSpc>
              <a:spcBef>
                <a:spcPts val="0"/>
              </a:spcBef>
              <a:buNone/>
            </a:pPr>
            <a:r>
              <a:rPr lang="en-US" sz="2400" dirty="0">
                <a:solidFill>
                  <a:srgbClr val="2A335E"/>
                </a:solidFill>
                <a:latin typeface="Arial"/>
                <a:cs typeface="Arial"/>
              </a:rPr>
              <a:t>Students should be registered in the </a:t>
            </a:r>
            <a:r>
              <a:rPr lang="en-US" sz="2400" i="1" dirty="0">
                <a:solidFill>
                  <a:srgbClr val="2A335E"/>
                </a:solidFill>
                <a:latin typeface="Arial"/>
                <a:cs typeface="Arial"/>
              </a:rPr>
              <a:t>Spring 2024 STE Pilot</a:t>
            </a:r>
            <a:r>
              <a:rPr lang="en-US" sz="2400" dirty="0">
                <a:solidFill>
                  <a:srgbClr val="2A335E"/>
                </a:solidFill>
                <a:latin typeface="Arial"/>
                <a:cs typeface="Arial"/>
              </a:rPr>
              <a:t> administration in PearsonAccess</a:t>
            </a:r>
            <a:r>
              <a:rPr lang="en-US" sz="2400" baseline="30000" dirty="0">
                <a:solidFill>
                  <a:srgbClr val="2A335E"/>
                </a:solidFill>
                <a:latin typeface="Arial"/>
                <a:cs typeface="Arial"/>
              </a:rPr>
              <a:t>next </a:t>
            </a:r>
            <a:r>
              <a:rPr lang="en-US" sz="2400" dirty="0">
                <a:solidFill>
                  <a:srgbClr val="2A335E"/>
                </a:solidFill>
                <a:latin typeface="Arial"/>
                <a:cs typeface="Arial"/>
              </a:rPr>
              <a:t>(PAN).</a:t>
            </a:r>
          </a:p>
          <a:p>
            <a:pPr marL="0" indent="0">
              <a:lnSpc>
                <a:spcPct val="100000"/>
              </a:lnSpc>
              <a:spcBef>
                <a:spcPts val="0"/>
              </a:spcBef>
              <a:buNone/>
            </a:pPr>
            <a:endParaRPr lang="en-US" sz="2400" dirty="0">
              <a:solidFill>
                <a:srgbClr val="2A335E"/>
              </a:solidFill>
              <a:latin typeface="Arial"/>
              <a:cs typeface="Arial"/>
            </a:endParaRPr>
          </a:p>
          <a:p>
            <a:pPr marL="0" indent="0">
              <a:lnSpc>
                <a:spcPct val="100000"/>
              </a:lnSpc>
              <a:spcBef>
                <a:spcPts val="0"/>
              </a:spcBef>
              <a:buNone/>
            </a:pPr>
            <a:r>
              <a:rPr lang="en-US" sz="2400" dirty="0">
                <a:solidFill>
                  <a:srgbClr val="2A335E"/>
                </a:solidFill>
                <a:latin typeface="Arial"/>
                <a:cs typeface="Arial"/>
              </a:rPr>
              <a:t>This admin contains:</a:t>
            </a:r>
          </a:p>
          <a:p>
            <a:pPr lvl="1">
              <a:lnSpc>
                <a:spcPct val="100000"/>
              </a:lnSpc>
              <a:spcBef>
                <a:spcPts val="0"/>
              </a:spcBef>
              <a:buFont typeface="Wingdings" panose="05000000000000000000" pitchFamily="2" charset="2"/>
              <a:buChar char="§"/>
            </a:pPr>
            <a:r>
              <a:rPr lang="en-US" dirty="0">
                <a:solidFill>
                  <a:srgbClr val="2A335E"/>
                </a:solidFill>
                <a:latin typeface="Arial"/>
                <a:cs typeface="Arial"/>
              </a:rPr>
              <a:t>STE Pilot – Sess. 1 - Subset of questions from MCAS</a:t>
            </a:r>
          </a:p>
          <a:p>
            <a:pPr lvl="1">
              <a:lnSpc>
                <a:spcPct val="100000"/>
              </a:lnSpc>
              <a:spcBef>
                <a:spcPts val="0"/>
              </a:spcBef>
              <a:buFont typeface="Wingdings" panose="05000000000000000000" pitchFamily="2" charset="2"/>
              <a:buChar char="§"/>
            </a:pPr>
            <a:r>
              <a:rPr lang="en-US" dirty="0">
                <a:solidFill>
                  <a:srgbClr val="2A335E"/>
                </a:solidFill>
                <a:latin typeface="Arial"/>
                <a:cs typeface="Arial"/>
              </a:rPr>
              <a:t>STE Pilot – Sess. 2 - New innovative performance tasks</a:t>
            </a:r>
          </a:p>
          <a:p>
            <a:pPr lvl="1">
              <a:lnSpc>
                <a:spcPct val="100000"/>
              </a:lnSpc>
              <a:spcBef>
                <a:spcPts val="0"/>
              </a:spcBef>
              <a:buFont typeface="Wingdings" panose="05000000000000000000" pitchFamily="2" charset="2"/>
              <a:buChar char="§"/>
            </a:pPr>
            <a:r>
              <a:rPr lang="en-US" dirty="0">
                <a:solidFill>
                  <a:srgbClr val="2A335E"/>
                </a:solidFill>
                <a:latin typeface="Arial"/>
                <a:cs typeface="Arial"/>
              </a:rPr>
              <a:t>STE VOCAL Questionnaire </a:t>
            </a:r>
            <a:endParaRPr lang="en-US" dirty="0">
              <a:solidFill>
                <a:srgbClr val="2A335E"/>
              </a:solidFill>
            </a:endParaRPr>
          </a:p>
          <a:p>
            <a:pPr marL="914400" lvl="2" indent="0">
              <a:lnSpc>
                <a:spcPct val="100000"/>
              </a:lnSpc>
              <a:spcBef>
                <a:spcPts val="0"/>
              </a:spcBef>
              <a:buNone/>
            </a:pPr>
            <a:endParaRPr lang="en-US" dirty="0">
              <a:solidFill>
                <a:srgbClr val="2A335E"/>
              </a:solidFill>
            </a:endParaRPr>
          </a:p>
          <a:p>
            <a:pPr marL="0" indent="0">
              <a:lnSpc>
                <a:spcPct val="100000"/>
              </a:lnSpc>
              <a:spcBef>
                <a:spcPts val="0"/>
              </a:spcBef>
              <a:buNone/>
            </a:pPr>
            <a:endParaRPr lang="en-US" dirty="0"/>
          </a:p>
        </p:txBody>
      </p:sp>
    </p:spTree>
    <p:extLst>
      <p:ext uri="{BB962C8B-B14F-4D97-AF65-F5344CB8AC3E}">
        <p14:creationId xmlns:p14="http://schemas.microsoft.com/office/powerpoint/2010/main" val="256528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A070B2E-9585-E299-84B5-A844B5F46F0C}"/>
              </a:ext>
            </a:extLst>
          </p:cNvPr>
          <p:cNvCxnSpPr>
            <a:cxnSpLocks/>
          </p:cNvCxnSpPr>
          <p:nvPr/>
        </p:nvCxnSpPr>
        <p:spPr>
          <a:xfrm>
            <a:off x="6000762" y="3405736"/>
            <a:ext cx="1853494" cy="11184"/>
          </a:xfrm>
          <a:prstGeom prst="line">
            <a:avLst/>
          </a:prstGeom>
          <a:ln w="38100">
            <a:solidFill>
              <a:srgbClr val="F0BF43"/>
            </a:solidFill>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38BFA05-DCBF-48CD-AD75-CDFFBC43C344}"/>
              </a:ext>
            </a:extLst>
          </p:cNvPr>
          <p:cNvCxnSpPr>
            <a:cxnSpLocks/>
            <a:stCxn id="6" idx="3"/>
          </p:cNvCxnSpPr>
          <p:nvPr/>
        </p:nvCxnSpPr>
        <p:spPr>
          <a:xfrm flipV="1">
            <a:off x="3235054" y="3394552"/>
            <a:ext cx="1572767" cy="22368"/>
          </a:xfrm>
          <a:prstGeom prst="line">
            <a:avLst/>
          </a:prstGeom>
          <a:ln w="38100">
            <a:solidFill>
              <a:srgbClr val="F0BF43"/>
            </a:solidFill>
            <a:prstDash val="sysDot"/>
          </a:ln>
        </p:spPr>
        <p:style>
          <a:lnRef idx="1">
            <a:schemeClr val="accent2"/>
          </a:lnRef>
          <a:fillRef idx="0">
            <a:schemeClr val="accent2"/>
          </a:fillRef>
          <a:effectRef idx="0">
            <a:schemeClr val="accent2"/>
          </a:effectRef>
          <a:fontRef idx="minor">
            <a:schemeClr val="tx1"/>
          </a:fontRef>
        </p:style>
      </p:cxnSp>
      <p:sp>
        <p:nvSpPr>
          <p:cNvPr id="26" name="Rectangle 25">
            <a:extLst>
              <a:ext uri="{FF2B5EF4-FFF2-40B4-BE49-F238E27FC236}">
                <a16:creationId xmlns:a16="http://schemas.microsoft.com/office/drawing/2014/main" id="{796845C8-4574-4F10-847E-9E7CEA485218}"/>
              </a:ext>
            </a:extLst>
          </p:cNvPr>
          <p:cNvSpPr/>
          <p:nvPr/>
        </p:nvSpPr>
        <p:spPr>
          <a:xfrm>
            <a:off x="843051" y="2643674"/>
            <a:ext cx="2392003" cy="1547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3136A1-C747-453A-B0A1-B6AA84B33A67}"/>
              </a:ext>
            </a:extLst>
          </p:cNvPr>
          <p:cNvSpPr/>
          <p:nvPr/>
        </p:nvSpPr>
        <p:spPr>
          <a:xfrm>
            <a:off x="7700124" y="2564734"/>
            <a:ext cx="3931735" cy="1764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3C961-78ED-4F99-993D-486691B44B9E}"/>
              </a:ext>
            </a:extLst>
          </p:cNvPr>
          <p:cNvSpPr>
            <a:spLocks noGrp="1"/>
          </p:cNvSpPr>
          <p:nvPr>
            <p:ph type="title" idx="4294967295"/>
          </p:nvPr>
        </p:nvSpPr>
        <p:spPr>
          <a:xfrm>
            <a:off x="488950" y="278824"/>
            <a:ext cx="11369675" cy="679450"/>
          </a:xfrm>
        </p:spPr>
        <p:txBody>
          <a:bodyPr>
            <a:normAutofit/>
          </a:bodyPr>
          <a:lstStyle/>
          <a:p>
            <a:r>
              <a:rPr lang="en-US" sz="3200" b="1">
                <a:solidFill>
                  <a:srgbClr val="2A335E"/>
                </a:solidFill>
              </a:rPr>
              <a:t>Overview</a:t>
            </a:r>
            <a:r>
              <a:rPr lang="en-US" sz="3200">
                <a:solidFill>
                  <a:srgbClr val="2A335E"/>
                </a:solidFill>
              </a:rPr>
              <a:t> – MCAS STE Pilot Registration</a:t>
            </a:r>
          </a:p>
        </p:txBody>
      </p:sp>
      <p:sp>
        <p:nvSpPr>
          <p:cNvPr id="6" name="TextBox 5">
            <a:extLst>
              <a:ext uri="{FF2B5EF4-FFF2-40B4-BE49-F238E27FC236}">
                <a16:creationId xmlns:a16="http://schemas.microsoft.com/office/drawing/2014/main" id="{5EB41FAA-C3DE-4FAC-BB90-03A54B4730B3}"/>
              </a:ext>
            </a:extLst>
          </p:cNvPr>
          <p:cNvSpPr txBox="1"/>
          <p:nvPr/>
        </p:nvSpPr>
        <p:spPr>
          <a:xfrm>
            <a:off x="794459" y="3247643"/>
            <a:ext cx="2440595" cy="338554"/>
          </a:xfrm>
          <a:prstGeom prst="rect">
            <a:avLst/>
          </a:prstGeom>
          <a:noFill/>
        </p:spPr>
        <p:txBody>
          <a:bodyPr wrap="square" rtlCol="0">
            <a:spAutoFit/>
          </a:bodyPr>
          <a:lstStyle/>
          <a:p>
            <a:pPr algn="ctr"/>
            <a:r>
              <a:rPr lang="fr-FR" sz="1600" b="1">
                <a:solidFill>
                  <a:schemeClr val="bg1"/>
                </a:solidFill>
                <a:latin typeface="Open Sans" panose="020B0606030504020204" pitchFamily="34" charset="0"/>
                <a:ea typeface="Open Sans" panose="020B0606030504020204" pitchFamily="34" charset="0"/>
                <a:cs typeface="Open Sans" panose="020B0606030504020204" pitchFamily="34" charset="0"/>
              </a:rPr>
              <a:t>MCAS STE Pilot</a:t>
            </a:r>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F3FB1B3-4F87-4039-B1B6-36480B3E4993}"/>
              </a:ext>
            </a:extLst>
          </p:cNvPr>
          <p:cNvSpPr txBox="1"/>
          <p:nvPr/>
        </p:nvSpPr>
        <p:spPr>
          <a:xfrm>
            <a:off x="7763729" y="2707081"/>
            <a:ext cx="3804523" cy="1407245"/>
          </a:xfrm>
          <a:prstGeom prst="rect">
            <a:avLst/>
          </a:prstGeom>
          <a:noFill/>
        </p:spPr>
        <p:txBody>
          <a:bodyPr wrap="square" rtlCol="0">
            <a:spAutoFit/>
          </a:bodyPr>
          <a:lstStyle/>
          <a:p>
            <a:pPr algn="ctr"/>
            <a:r>
              <a:rPr lang="fr-FR"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Test Names:</a:t>
            </a:r>
          </a:p>
          <a:p>
            <a:pPr algn="ctr">
              <a:lnSpc>
                <a:spcPct val="150000"/>
              </a:lnSpc>
            </a:pPr>
            <a:r>
              <a:rPr lang="fr-FR" sz="1600" i="1">
                <a:solidFill>
                  <a:schemeClr val="bg1"/>
                </a:solidFill>
                <a:latin typeface="Open Sans" panose="020B0606030504020204" pitchFamily="34" charset="0"/>
                <a:ea typeface="Open Sans" panose="020B0606030504020204" pitchFamily="34" charset="0"/>
                <a:cs typeface="Open Sans" panose="020B0606030504020204" pitchFamily="34" charset="0"/>
              </a:rPr>
              <a:t>Grade X STE Pilot – Sess. 1 </a:t>
            </a:r>
          </a:p>
          <a:p>
            <a:pPr algn="ctr">
              <a:lnSpc>
                <a:spcPct val="150000"/>
              </a:lnSpc>
            </a:pPr>
            <a:r>
              <a:rPr lang="fr-FR" sz="1600" i="1">
                <a:solidFill>
                  <a:schemeClr val="bg1"/>
                </a:solidFill>
                <a:latin typeface="Open Sans" panose="020B0606030504020204" pitchFamily="34" charset="0"/>
                <a:ea typeface="Open Sans" panose="020B0606030504020204" pitchFamily="34" charset="0"/>
                <a:cs typeface="Open Sans" panose="020B0606030504020204" pitchFamily="34" charset="0"/>
              </a:rPr>
              <a:t>Grade X STE Pilot – Sess. 2</a:t>
            </a:r>
          </a:p>
          <a:p>
            <a:pPr algn="ctr">
              <a:lnSpc>
                <a:spcPct val="150000"/>
              </a:lnSpc>
            </a:pPr>
            <a:r>
              <a:rPr lang="fr-FR" sz="1600" i="1">
                <a:solidFill>
                  <a:schemeClr val="bg1"/>
                </a:solidFill>
                <a:latin typeface="Open Sans" panose="020B0606030504020204" pitchFamily="34" charset="0"/>
                <a:ea typeface="Open Sans" panose="020B0606030504020204" pitchFamily="34" charset="0"/>
                <a:cs typeface="Open Sans" panose="020B0606030504020204" pitchFamily="34" charset="0"/>
              </a:rPr>
              <a:t>Grade X STE Pilot - Questionnaire</a:t>
            </a:r>
            <a:endParaRPr lang="en-US" sz="160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0E1674F4-B1E6-4B9A-9A67-78AE0B9FBCC5}"/>
              </a:ext>
            </a:extLst>
          </p:cNvPr>
          <p:cNvSpPr txBox="1"/>
          <p:nvPr/>
        </p:nvSpPr>
        <p:spPr>
          <a:xfrm>
            <a:off x="662542" y="4210790"/>
            <a:ext cx="2767583" cy="523220"/>
          </a:xfrm>
          <a:prstGeom prst="rect">
            <a:avLst/>
          </a:prstGeom>
          <a:noFill/>
        </p:spPr>
        <p:txBody>
          <a:bodyPr wrap="square" rtlCol="0">
            <a:spAutoFit/>
          </a:bodyPr>
          <a:lstStyle/>
          <a:p>
            <a:pPr algn="ctr"/>
            <a:r>
              <a:rPr lang="en-US" sz="1400">
                <a:solidFill>
                  <a:srgbClr val="2A335E"/>
                </a:solidFill>
                <a:latin typeface="Arial" panose="020B0604020202020204" pitchFamily="34" charset="0"/>
                <a:ea typeface="Open Sans" panose="020B0606030504020204" pitchFamily="34" charset="0"/>
                <a:cs typeface="Arial" panose="020B0604020202020204" pitchFamily="34" charset="0"/>
              </a:rPr>
              <a:t>All grade 5 &amp; 8 students at schools participating in the pilot</a:t>
            </a:r>
            <a:endParaRPr lang="en-US" sz="1400" b="1">
              <a:solidFill>
                <a:srgbClr val="2A335E"/>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0669AE0-3520-8382-9AA6-DDB6EFECFA12}"/>
              </a:ext>
            </a:extLst>
          </p:cNvPr>
          <p:cNvSpPr/>
          <p:nvPr/>
        </p:nvSpPr>
        <p:spPr>
          <a:xfrm>
            <a:off x="4329357" y="2663344"/>
            <a:ext cx="2392003" cy="1547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8ABB7C-9045-3B42-21C1-F4034D98C97B}"/>
              </a:ext>
            </a:extLst>
          </p:cNvPr>
          <p:cNvSpPr txBox="1"/>
          <p:nvPr/>
        </p:nvSpPr>
        <p:spPr>
          <a:xfrm>
            <a:off x="4319358" y="3102164"/>
            <a:ext cx="2440595" cy="584775"/>
          </a:xfrm>
          <a:prstGeom prst="rect">
            <a:avLst/>
          </a:prstGeom>
          <a:noFill/>
        </p:spPr>
        <p:txBody>
          <a:bodyPr wrap="square" rtlCol="0">
            <a:spAutoFit/>
          </a:bodyPr>
          <a:lstStyle/>
          <a:p>
            <a:pPr algn="ctr"/>
            <a:r>
              <a:rPr lang="fr-FR" sz="1600" b="1">
                <a:solidFill>
                  <a:schemeClr val="bg1"/>
                </a:solidFill>
                <a:latin typeface="Open Sans" panose="020B0606030504020204" pitchFamily="34" charset="0"/>
                <a:ea typeface="Open Sans" panose="020B0606030504020204" pitchFamily="34" charset="0"/>
                <a:cs typeface="Open Sans" panose="020B0606030504020204" pitchFamily="34" charset="0"/>
              </a:rPr>
              <a:t>PAN Admin:</a:t>
            </a:r>
          </a:p>
          <a:p>
            <a:pPr algn="ct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Spring 2024 STE Pilot</a:t>
            </a:r>
          </a:p>
        </p:txBody>
      </p:sp>
      <p:sp>
        <p:nvSpPr>
          <p:cNvPr id="15" name="Isosceles Triangle 14">
            <a:extLst>
              <a:ext uri="{FF2B5EF4-FFF2-40B4-BE49-F238E27FC236}">
                <a16:creationId xmlns:a16="http://schemas.microsoft.com/office/drawing/2014/main" id="{06D1C009-D907-023A-EA0B-7C2BECC0BAB5}"/>
              </a:ext>
            </a:extLst>
          </p:cNvPr>
          <p:cNvSpPr/>
          <p:nvPr/>
        </p:nvSpPr>
        <p:spPr>
          <a:xfrm rot="5400000">
            <a:off x="4109075" y="3296281"/>
            <a:ext cx="252663" cy="167902"/>
          </a:xfrm>
          <a:prstGeom prst="triangle">
            <a:avLst/>
          </a:prstGeom>
          <a:solidFill>
            <a:srgbClr val="F0BF43"/>
          </a:solidFill>
          <a:ln>
            <a:solidFill>
              <a:srgbClr val="F0B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14B650CC-1422-864D-5E17-1B97D4549F3F}"/>
              </a:ext>
            </a:extLst>
          </p:cNvPr>
          <p:cNvSpPr/>
          <p:nvPr/>
        </p:nvSpPr>
        <p:spPr>
          <a:xfrm rot="5400000">
            <a:off x="7476699" y="3310149"/>
            <a:ext cx="252663" cy="167902"/>
          </a:xfrm>
          <a:prstGeom prst="triangle">
            <a:avLst/>
          </a:prstGeom>
          <a:solidFill>
            <a:srgbClr val="F0BF43"/>
          </a:solidFill>
          <a:ln>
            <a:solidFill>
              <a:srgbClr val="F0B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8560A0-70BB-ED45-90A9-FDD1DC574D27}"/>
              </a:ext>
            </a:extLst>
          </p:cNvPr>
          <p:cNvSpPr txBox="1"/>
          <p:nvPr/>
        </p:nvSpPr>
        <p:spPr>
          <a:xfrm>
            <a:off x="4141566" y="4219742"/>
            <a:ext cx="2767583" cy="738664"/>
          </a:xfrm>
          <a:prstGeom prst="rect">
            <a:avLst/>
          </a:prstGeom>
          <a:noFill/>
        </p:spPr>
        <p:txBody>
          <a:bodyPr wrap="square" rtlCol="0">
            <a:spAutoFit/>
          </a:bodyPr>
          <a:lstStyle/>
          <a:p>
            <a:pPr algn="ctr"/>
            <a:r>
              <a:rPr lang="en-US" sz="1400">
                <a:solidFill>
                  <a:srgbClr val="2A335E"/>
                </a:solidFill>
                <a:latin typeface="Arial" panose="020B0604020202020204" pitchFamily="34" charset="0"/>
                <a:ea typeface="Open Sans" panose="020B0606030504020204" pitchFamily="34" charset="0"/>
                <a:cs typeface="Arial" panose="020B0604020202020204" pitchFamily="34" charset="0"/>
              </a:rPr>
              <a:t>New for Spring 2024: Both test sessions and the questionnaire are combined into one admin</a:t>
            </a:r>
            <a:endParaRPr lang="en-US" sz="1400" b="1">
              <a:solidFill>
                <a:srgbClr val="2A335E"/>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223675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Bettencourt, Helene H. (DESE)</DisplayName>
        <AccountId>18</AccountId>
        <AccountType/>
      </UserInfo>
    </SharedWithUsers>
    <TaxCatchAll xmlns="0dca7aa4-7fee-4083-94e1-2adc3ae970bc" xsi:nil="true"/>
    <lcf76f155ced4ddcb4097134ff3c332f xmlns="c5ee0f9b-4086-4f6c-aa6e-c12829f84d5b">
      <Terms xmlns="http://schemas.microsoft.com/office/infopath/2007/PartnerControls"/>
    </lcf76f155ced4ddcb4097134ff3c332f>
    <Date xmlns="c5ee0f9b-4086-4f6c-aa6e-c12829f84d5b" xsi:nil="true"/>
    <File_x0020_Status xmlns="c5ee0f9b-4086-4f6c-aa6e-c12829f84d5b">Draft</File_x0020_Status>
    <DocumentType xmlns="c5ee0f9b-4086-4f6c-aa6e-c12829f84d5b" xsi:nil="true"/>
    <Meeting_x0020_Name xmlns="c5ee0f9b-4086-4f6c-aa6e-c12829f84d5b" xsi:nil="true"/>
    <Category xmlns="c5ee0f9b-4086-4f6c-aa6e-c12829f84d5b">To be assigned</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29CF5267D48544B0C38E38CC2B6989" ma:contentTypeVersion="21" ma:contentTypeDescription="Create a new document." ma:contentTypeScope="" ma:versionID="e6749faf57710e288bb86344dea88cf0">
  <xsd:schema xmlns:xsd="http://www.w3.org/2001/XMLSchema" xmlns:xs="http://www.w3.org/2001/XMLSchema" xmlns:p="http://schemas.microsoft.com/office/2006/metadata/properties" xmlns:ns2="c5ee0f9b-4086-4f6c-aa6e-c12829f84d5b" xmlns:ns3="0dca7aa4-7fee-4083-94e1-2adc3ae970bc" targetNamespace="http://schemas.microsoft.com/office/2006/metadata/properties" ma:root="true" ma:fieldsID="61a897b1e58a2cb44c08c8f553a48136" ns2:_="" ns3:_="">
    <xsd:import namespace="c5ee0f9b-4086-4f6c-aa6e-c12829f84d5b"/>
    <xsd:import namespace="0dca7aa4-7fee-4083-94e1-2adc3ae970bc"/>
    <xsd:element name="properties">
      <xsd:complexType>
        <xsd:sequence>
          <xsd:element name="documentManagement">
            <xsd:complexType>
              <xsd:all>
                <xsd:element ref="ns2:DocumentType" minOccurs="0"/>
                <xsd:element ref="ns2:Date" minOccurs="0"/>
                <xsd:element ref="ns2:MediaServiceMetadata" minOccurs="0"/>
                <xsd:element ref="ns2:MediaServiceFastMetadata" minOccurs="0"/>
                <xsd:element ref="ns2:Category" minOccurs="0"/>
                <xsd:element ref="ns2:File_x0020_Status" minOccurs="0"/>
                <xsd:element ref="ns2:Meeting_x0020_Nam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e0f9b-4086-4f6c-aa6e-c12829f84d5b" elementFormDefault="qualified">
    <xsd:import namespace="http://schemas.microsoft.com/office/2006/documentManagement/types"/>
    <xsd:import namespace="http://schemas.microsoft.com/office/infopath/2007/PartnerControls"/>
    <xsd:element name="DocumentType" ma:index="8" nillable="true" ma:displayName="Document Type" ma:format="Dropdown" ma:indexed="true" ma:internalName="DocumentType">
      <xsd:simpleType>
        <xsd:restriction base="dms:Choice">
          <xsd:enumeration value="1. Folder"/>
          <xsd:enumeration value="Change Requests"/>
          <xsd:enumeration value="Checklists"/>
          <xsd:enumeration value="Customer Deliverables"/>
          <xsd:enumeration value="Links"/>
          <xsd:enumeration value="Meeting Material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Date" ma:index="9" nillable="true" ma:displayName="Date" ma:description="Date of meeting (not applicable to all document types)" ma:format="DateOnly" ma:indexed="true" ma:internalName="Date">
      <xsd:simpleType>
        <xsd:restriction base="dms:DateTim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ategory" ma:index="12" nillable="true" ma:displayName="Category" ma:default="To be assigned" ma:format="Dropdown" ma:indexed="true" ma:internalName="Category">
      <xsd:simpleType>
        <xsd:restriction base="dms:Choice">
          <xsd:enumeration value="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enumeration value="."/>
        </xsd:restriction>
      </xsd:simpleType>
    </xsd:element>
    <xsd:element name="File_x0020_Status" ma:index="13"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Meeting_x0020_Name" ma:index="14" nillable="true" ma:displayName="Meeting Name" ma:format="Dropdown" ma:indexed="true" ma:internalName="Meeting_x0020_Name">
      <xsd:simpleType>
        <xsd:union memberTypes="dms:Text">
          <xsd:simpleType>
            <xsd:restriction base="dms:Choice">
              <xsd:enumeration value="Content"/>
              <xsd:enumeration value="Cross Functional"/>
              <xsd:enumeration value="Forms"/>
              <xsd:enumeration value="Innovative Science - Pearson Internal"/>
              <xsd:enumeration value="Leadership w/Cognia"/>
              <xsd:enumeration value="Leadership w/DESE"/>
              <xsd:enumeration value="MA Monthly Management Meeting"/>
              <xsd:enumeration value="Online Administration and Testing"/>
              <xsd:enumeration value="Production w/Cognia"/>
              <xsd:enumeration value="Production w/DESE"/>
              <xsd:enumeration value="Psychometrics w/Cognia"/>
              <xsd:enumeration value="Psychometrics w/DESE"/>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afde6e46-da2a-41bc-841d-a43799f20bbd"/>
    <ds:schemaRef ds:uri="http://purl.org/dc/terms/"/>
    <ds:schemaRef ds:uri="http://purl.org/dc/elements/1.1/"/>
    <ds:schemaRef ds:uri="101d78d8-5939-4ed5-9c43-e02d5479d0c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D6DE795-4958-41AA-BA3B-2C9F62DA81BA}"/>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653</TotalTime>
  <Words>2535</Words>
  <Application>Microsoft Office PowerPoint</Application>
  <PresentationFormat>Widescreen</PresentationFormat>
  <Paragraphs>362</Paragraphs>
  <Slides>39</Slides>
  <Notes>29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vt:lpstr>
      <vt:lpstr>Book Antiqua</vt:lpstr>
      <vt:lpstr>Calibri</vt:lpstr>
      <vt:lpstr>Calibri Light</vt:lpstr>
      <vt:lpstr>Courier New</vt:lpstr>
      <vt:lpstr>Open Sans</vt:lpstr>
      <vt:lpstr>Quattrocento Sans</vt:lpstr>
      <vt:lpstr>Segoe</vt:lpstr>
      <vt:lpstr>Segoe SemiBold</vt:lpstr>
      <vt:lpstr>Segoe UI</vt:lpstr>
      <vt:lpstr>Segoe UI Semibold</vt:lpstr>
      <vt:lpstr>Symbol</vt:lpstr>
      <vt:lpstr>Tahoma</vt:lpstr>
      <vt:lpstr>Wingdings</vt:lpstr>
      <vt:lpstr>Office Theme</vt:lpstr>
      <vt:lpstr>MCAS STE Pilot Test Administration Training</vt:lpstr>
      <vt:lpstr>Presenters</vt:lpstr>
      <vt:lpstr>Logistics for This Session</vt:lpstr>
      <vt:lpstr>Today’s Agenda</vt:lpstr>
      <vt:lpstr>STE Pilot Overview</vt:lpstr>
      <vt:lpstr>Transition to the new grades 5 and 8 STE</vt:lpstr>
      <vt:lpstr>Practice Tests &amp; Sample Tasks</vt:lpstr>
      <vt:lpstr>Overview – MCAS STE Pilot Testing</vt:lpstr>
      <vt:lpstr>Overview – MCAS STE Pilot Registration</vt:lpstr>
      <vt:lpstr>Overview – MCAS STE Pilot Accommodations</vt:lpstr>
      <vt:lpstr>Questions and Answers</vt:lpstr>
      <vt:lpstr>Important Dates/Timelines</vt:lpstr>
      <vt:lpstr>Important Dates: MCAS STE Pilot (Sessions 1 &amp; 2)</vt:lpstr>
      <vt:lpstr>Tasks &amp; Timelines in PearsonAccessnext (PAN)</vt:lpstr>
      <vt:lpstr>PearsonAccessnext Registration  </vt:lpstr>
      <vt:lpstr>The .CSV File for STE Pilot Test Administration</vt:lpstr>
      <vt:lpstr>PearsonAccessnext (PAN) Tasks</vt:lpstr>
      <vt:lpstr>PearsonAccessnext (PAN) Registration</vt:lpstr>
      <vt:lpstr>PowerPoint Presentation</vt:lpstr>
      <vt:lpstr>PowerPoint Presentation</vt:lpstr>
      <vt:lpstr>Poll Question 1</vt:lpstr>
      <vt:lpstr>Questions and Answers</vt:lpstr>
      <vt:lpstr>PearsonAccessnext Demonstration </vt:lpstr>
      <vt:lpstr>Registering for the STE Pilot Step 1: Locate and Download .CSV for the Pilot</vt:lpstr>
      <vt:lpstr>Registering for the STE Pilot Step 2: Prep .CSV for Import</vt:lpstr>
      <vt:lpstr>Registering for the STE Pilot Step 2: Prep .CSV for Import</vt:lpstr>
      <vt:lpstr>Registering for the STE Pilot Step 3: Import the file</vt:lpstr>
      <vt:lpstr>Registering for the STE Pilot Step 3: Import the file</vt:lpstr>
      <vt:lpstr>Registering for the STE Pilot Step 3: Import the file</vt:lpstr>
      <vt:lpstr>Poll Question 2</vt:lpstr>
      <vt:lpstr>Questions and Answers</vt:lpstr>
      <vt:lpstr>Sandbox time</vt:lpstr>
      <vt:lpstr>Resources &amp; Support</vt:lpstr>
      <vt:lpstr>Reference: Spring 2024 STE Pilot Test Codes</vt:lpstr>
      <vt:lpstr>Reference: Creating Sessions</vt:lpstr>
      <vt:lpstr>Resources &amp; Support – STE Pilot</vt:lpstr>
      <vt:lpstr>Resources &amp; Support – MCAS and MCAS STE Pilot</vt:lpstr>
      <vt:lpstr>Other Available MCAS 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S. Ada (Pearson)</cp:lastModifiedBy>
  <cp:revision>5</cp:revision>
  <dcterms:created xsi:type="dcterms:W3CDTF">2022-10-11T20:32:22Z</dcterms:created>
  <dcterms:modified xsi:type="dcterms:W3CDTF">2024-02-23T18:46:44Z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0x010100A929CF5267D48544B0C38E38CC2B6989</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